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wmf" ContentType="image/x-wmf"/>
  <Default Extension="m4a" ContentType="audi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322" r:id="rId3"/>
    <p:sldId id="288" r:id="rId4"/>
    <p:sldId id="292" r:id="rId5"/>
    <p:sldId id="284" r:id="rId6"/>
    <p:sldId id="363" r:id="rId7"/>
    <p:sldId id="316" r:id="rId8"/>
    <p:sldId id="336" r:id="rId9"/>
    <p:sldId id="285" r:id="rId10"/>
    <p:sldId id="286" r:id="rId11"/>
    <p:sldId id="260" r:id="rId12"/>
    <p:sldId id="262" r:id="rId13"/>
    <p:sldId id="354" r:id="rId14"/>
    <p:sldId id="355" r:id="rId15"/>
    <p:sldId id="356" r:id="rId16"/>
    <p:sldId id="357" r:id="rId17"/>
    <p:sldId id="358" r:id="rId18"/>
    <p:sldId id="359" r:id="rId19"/>
    <p:sldId id="376" r:id="rId20"/>
    <p:sldId id="341" r:id="rId21"/>
    <p:sldId id="342" r:id="rId22"/>
    <p:sldId id="347" r:id="rId23"/>
    <p:sldId id="343" r:id="rId24"/>
    <p:sldId id="344" r:id="rId25"/>
    <p:sldId id="345" r:id="rId26"/>
    <p:sldId id="346"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80"/>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426" autoAdjust="0"/>
    <p:restoredTop sz="94660"/>
  </p:normalViewPr>
  <p:slideViewPr>
    <p:cSldViewPr>
      <p:cViewPr varScale="1">
        <p:scale>
          <a:sx n="68" d="100"/>
          <a:sy n="68" d="100"/>
        </p:scale>
        <p:origin x="1572" y="72"/>
      </p:cViewPr>
      <p:guideLst>
        <p:guide orient="horz" pos="2160"/>
        <p:guide pos="2880"/>
      </p:guideLst>
    </p:cSldViewPr>
  </p:slideViewPr>
  <p:notesTextViewPr>
    <p:cViewPr>
      <p:scale>
        <a:sx n="1" d="1"/>
        <a:sy n="1" d="1"/>
      </p:scale>
      <p:origin x="0" y="0"/>
    </p:cViewPr>
  </p:notesTextViewPr>
  <p:sorterViewPr>
    <p:cViewPr>
      <p:scale>
        <a:sx n="110" d="100"/>
        <a:sy n="110" d="100"/>
      </p:scale>
      <p:origin x="0" y="-5934"/>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notesMaster" Target="notesMasters/notesMaster1.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wmf"/></Relationships>
</file>

<file path=ppt/media/>
</file>

<file path=ppt/media/image1.png>
</file>

<file path=ppt/media/image2.wmf>
</file>

<file path=ppt/media/image3.wmf>
</file>

<file path=ppt/media/image4.wmf>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F2885B-21E8-458D-930C-143A7E637228}" type="datetimeFigureOut">
              <a:rPr lang="en-US" smtClean="0"/>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5A9ECCB-6964-4D84-A7C0-B3F45045EBE3}"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noFill/>
        </p:spPr>
        <p:txBody>
          <a:bodyPr/>
          <a:lstStyle>
            <a:lvl1pPr>
              <a:defRPr>
                <a:solidFill>
                  <a:schemeClr val="tx1"/>
                </a:solidFill>
              </a:defRPr>
            </a:lvl1pPr>
          </a:lstStyle>
          <a:p>
            <a:r>
              <a:rPr lang="en-US" dirty="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lang="en-US" dirty="0"/>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lvl1pPr>
              <a:defRPr>
                <a:solidFill>
                  <a:schemeClr val="tx1"/>
                </a:solidFill>
              </a:defRPr>
            </a:lvl1pPr>
          </a:lstStyle>
          <a:p>
            <a:r>
              <a:rPr lang="en-US" dirty="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noFill/>
        </p:spPr>
        <p:txBody>
          <a:bodyPr vert="eaVert"/>
          <a:lstStyle>
            <a:lvl1pPr>
              <a:defRPr>
                <a:solidFill>
                  <a:schemeClr val="tx1"/>
                </a:solidFill>
              </a:defRPr>
            </a:lvl1pPr>
          </a:lstStyle>
          <a:p>
            <a:r>
              <a:rPr lang="en-US" dirty="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0635" y="152400"/>
            <a:ext cx="8229600" cy="792162"/>
          </a:xfrm>
          <a:noFill/>
        </p:spPr>
        <p:txBody>
          <a:bodyPr>
            <a:normAutofit/>
          </a:bodyPr>
          <a:lstStyle>
            <a:lvl1pPr>
              <a:defRPr sz="3600">
                <a:solidFill>
                  <a:schemeClr val="tx1"/>
                </a:solidFill>
              </a:defRPr>
            </a:lvl1pPr>
          </a:lstStyle>
          <a:p>
            <a:r>
              <a:rPr lang="en-US" dirty="0"/>
              <a:t>Click to edit Master title style</a:t>
            </a:r>
            <a:endParaRPr lang="en-US" dirty="0"/>
          </a:p>
        </p:txBody>
      </p:sp>
      <p:sp>
        <p:nvSpPr>
          <p:cNvPr id="3" name="Content Placeholder 2"/>
          <p:cNvSpPr>
            <a:spLocks noGrp="1"/>
          </p:cNvSpPr>
          <p:nvPr>
            <p:ph idx="1"/>
          </p:nvPr>
        </p:nvSpPr>
        <p:spPr>
          <a:xfrm>
            <a:off x="457200" y="1066800"/>
            <a:ext cx="8229600" cy="5059363"/>
          </a:xfrm>
        </p:spPr>
        <p:txBody>
          <a:bodyPr>
            <a:normAutofit/>
          </a:bodyPr>
          <a:lstStyle>
            <a:lvl1pPr>
              <a:defRPr sz="2800"/>
            </a:lvl1pPr>
            <a:lvl2pPr>
              <a:defRPr sz="2400"/>
            </a:lvl2pPr>
            <a:lvl3pPr>
              <a:defRPr sz="2000"/>
            </a:lvl3pPr>
            <a:lvl4pPr>
              <a:defRPr sz="1800"/>
            </a:lvl4pPr>
            <a:lvl5pPr>
              <a:defRPr sz="1600"/>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noFill/>
        </p:spPr>
        <p:txBody>
          <a:bodyPr anchor="t"/>
          <a:lstStyle>
            <a:lvl1pPr algn="l">
              <a:defRPr sz="4000" b="1" cap="all">
                <a:solidFill>
                  <a:schemeClr val="tx1"/>
                </a:solidFill>
              </a:defRPr>
            </a:lvl1pPr>
          </a:lstStyle>
          <a:p>
            <a:r>
              <a:rPr lang="en-US" dirty="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15962"/>
          </a:xfrm>
          <a:noFill/>
        </p:spPr>
        <p:txBody>
          <a:bodyPr>
            <a:normAutofit/>
          </a:bodyPr>
          <a:lstStyle>
            <a:lvl1pPr>
              <a:defRPr sz="3600">
                <a:solidFill>
                  <a:schemeClr val="tx1"/>
                </a:solidFill>
              </a:defRPr>
            </a:lvl1pPr>
          </a:lstStyle>
          <a:p>
            <a:r>
              <a:rPr lang="en-US" dirty="0"/>
              <a:t>Click to edit Master title style</a:t>
            </a:r>
            <a:endParaRPr lang="en-US" dirty="0"/>
          </a:p>
        </p:txBody>
      </p:sp>
      <p:sp>
        <p:nvSpPr>
          <p:cNvPr id="3" name="Content Placeholder 2"/>
          <p:cNvSpPr>
            <a:spLocks noGrp="1"/>
          </p:cNvSpPr>
          <p:nvPr>
            <p:ph sz="half" idx="1"/>
          </p:nvPr>
        </p:nvSpPr>
        <p:spPr>
          <a:xfrm>
            <a:off x="457200" y="1098550"/>
            <a:ext cx="4038600" cy="5027614"/>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Content Placeholder 3"/>
          <p:cNvSpPr>
            <a:spLocks noGrp="1"/>
          </p:cNvSpPr>
          <p:nvPr>
            <p:ph sz="half" idx="2"/>
          </p:nvPr>
        </p:nvSpPr>
        <p:spPr>
          <a:xfrm>
            <a:off x="4648200" y="1098548"/>
            <a:ext cx="4038600" cy="5027615"/>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Date Placeholder 4"/>
          <p:cNvSpPr>
            <a:spLocks noGrp="1"/>
          </p:cNvSpPr>
          <p:nvPr>
            <p:ph type="dt" sz="half" idx="10"/>
          </p:nvPr>
        </p:nvSpPr>
        <p:spPr/>
        <p:txBody>
          <a:bodyPr/>
          <a:lstStyle/>
          <a:p>
            <a:fld id="{B9707384-6C89-43D4-A6A2-F7637585549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lvl1pPr>
              <a:defRPr>
                <a:solidFill>
                  <a:schemeClr val="tx1"/>
                </a:solidFill>
              </a:defRPr>
            </a:lvl1pPr>
          </a:lstStyle>
          <a:p>
            <a:r>
              <a:rPr lang="en-US" dirty="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B9707384-6C89-43D4-A6A2-F76375855496}"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a:noFill/>
        </p:spPr>
        <p:txBody>
          <a:bodyPr>
            <a:normAutofit/>
          </a:bodyPr>
          <a:lstStyle>
            <a:lvl1pPr>
              <a:defRPr sz="3600">
                <a:solidFill>
                  <a:schemeClr val="tx1"/>
                </a:solidFill>
              </a:defRPr>
            </a:lvl1pPr>
          </a:lstStyle>
          <a:p>
            <a:r>
              <a:rPr lang="en-US" dirty="0"/>
              <a:t>Click to edit Master title style</a:t>
            </a:r>
            <a:endParaRPr lang="en-US" dirty="0"/>
          </a:p>
        </p:txBody>
      </p:sp>
      <p:sp>
        <p:nvSpPr>
          <p:cNvPr id="3" name="Date Placeholder 2"/>
          <p:cNvSpPr>
            <a:spLocks noGrp="1"/>
          </p:cNvSpPr>
          <p:nvPr>
            <p:ph type="dt" sz="half" idx="10"/>
          </p:nvPr>
        </p:nvSpPr>
        <p:spPr/>
        <p:txBody>
          <a:bodyPr/>
          <a:lstStyle/>
          <a:p>
            <a:fld id="{B9707384-6C89-43D4-A6A2-F76375855496}"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707384-6C89-43D4-A6A2-F76375855496}"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noFill/>
        </p:spPr>
        <p:txBody>
          <a:bodyPr anchor="b"/>
          <a:lstStyle>
            <a:lvl1pPr algn="l">
              <a:defRPr sz="2000" b="1">
                <a:solidFill>
                  <a:schemeClr val="tx1"/>
                </a:solidFill>
              </a:defRPr>
            </a:lvl1pPr>
          </a:lstStyle>
          <a:p>
            <a:r>
              <a:rPr lang="en-US" dirty="0"/>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9707384-6C89-43D4-A6A2-F7637585549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noFill/>
        </p:spPr>
        <p:txBody>
          <a:bodyPr anchor="b"/>
          <a:lstStyle>
            <a:lvl1pPr algn="l">
              <a:defRPr sz="2000" b="1">
                <a:solidFill>
                  <a:schemeClr val="tx1"/>
                </a:solidFill>
              </a:defRPr>
            </a:lvl1pPr>
          </a:lstStyle>
          <a:p>
            <a:r>
              <a:rPr lang="en-US" dirty="0"/>
              <a:t>Click to edit Master title style</a:t>
            </a:r>
            <a:endParaRPr lang="en-US" dirty="0"/>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9707384-6C89-43D4-A6A2-F7637585549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15962"/>
          </a:xfrm>
          <a:prstGeom prst="rect">
            <a:avLst/>
          </a:prstGeom>
          <a:solidFill>
            <a:schemeClr val="tx1"/>
          </a:solidFill>
        </p:spPr>
        <p:txBody>
          <a:bodyPr vert="horz" lIns="91440" tIns="45720" rIns="91440" bIns="45720"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457200" y="1143000"/>
            <a:ext cx="8229600" cy="4983163"/>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707384-6C89-43D4-A6A2-F76375855496}"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82D672-0B91-441E-B75F-97D6F08AD7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3600" kern="120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m4a"/><Relationship Id="rId1" Type="http://schemas.openxmlformats.org/officeDocument/2006/relationships/audio" Target="../media/media1.m4a"/></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png"/><Relationship Id="rId3" Type="http://schemas.microsoft.com/office/2007/relationships/media" Target="../media/media10.m4a"/><Relationship Id="rId2" Type="http://schemas.openxmlformats.org/officeDocument/2006/relationships/audio" Target="../media/media10.m4a"/><Relationship Id="rId1" Type="http://schemas.openxmlformats.org/officeDocument/2006/relationships/hyperlink" Target="http://www.geeksforgeeks.org/dynamic-programming-set-2-optimal-substructure-property/" TargetMode="Externa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png"/><Relationship Id="rId3" Type="http://schemas.microsoft.com/office/2007/relationships/media" Target="../media/media11.m4a"/><Relationship Id="rId2" Type="http://schemas.openxmlformats.org/officeDocument/2006/relationships/audio" Target="../media/media11.m4a"/><Relationship Id="rId1" Type="http://schemas.openxmlformats.org/officeDocument/2006/relationships/hyperlink" Target="http://www.geeksforgeeks.org/dynamic-programming-set-1/" TargetMode="Externa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2.m4a"/><Relationship Id="rId1" Type="http://schemas.openxmlformats.org/officeDocument/2006/relationships/audio" Target="../media/media12.m4a"/></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3.m4a"/><Relationship Id="rId1" Type="http://schemas.openxmlformats.org/officeDocument/2006/relationships/audio" Target="../media/media13.m4a"/></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4.m4a"/><Relationship Id="rId1" Type="http://schemas.openxmlformats.org/officeDocument/2006/relationships/audio" Target="../media/media14.m4a"/></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5.m4a"/><Relationship Id="rId1" Type="http://schemas.openxmlformats.org/officeDocument/2006/relationships/audio" Target="../media/media15.m4a"/></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6.m4a"/><Relationship Id="rId1" Type="http://schemas.openxmlformats.org/officeDocument/2006/relationships/audio" Target="../media/media16.m4a"/></Relationships>
</file>

<file path=ppt/slides/_rels/slide17.xml.rels><?xml version="1.0" encoding="UTF-8" standalone="yes"?>
<Relationships xmlns="http://schemas.openxmlformats.org/package/2006/relationships"><Relationship Id="rId7" Type="http://schemas.openxmlformats.org/officeDocument/2006/relationships/vmlDrawing" Target="../drawings/vmlDrawing2.vml"/><Relationship Id="rId6"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media" Target="../media/media17.m4a"/><Relationship Id="rId3" Type="http://schemas.openxmlformats.org/officeDocument/2006/relationships/audio" Target="../media/media17.m4a"/><Relationship Id="rId2" Type="http://schemas.openxmlformats.org/officeDocument/2006/relationships/image" Target="../media/image3.wmf"/><Relationship Id="rId1" Type="http://schemas.openxmlformats.org/officeDocument/2006/relationships/oleObject" Target="../embeddings/oleObject2.bin"/></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8.m4a"/><Relationship Id="rId1" Type="http://schemas.openxmlformats.org/officeDocument/2006/relationships/audio" Target="../media/media18.m4a"/></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9.m4a"/><Relationship Id="rId1" Type="http://schemas.openxmlformats.org/officeDocument/2006/relationships/audio" Target="../media/media19.m4a"/></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2.m4a"/><Relationship Id="rId1" Type="http://schemas.openxmlformats.org/officeDocument/2006/relationships/audio" Target="../media/media2.m4a"/></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20.m4a"/><Relationship Id="rId1" Type="http://schemas.openxmlformats.org/officeDocument/2006/relationships/audio" Target="../media/media20.m4a"/></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21.m4a"/><Relationship Id="rId1" Type="http://schemas.openxmlformats.org/officeDocument/2006/relationships/audio" Target="../media/media21.m4a"/></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22.m4a"/><Relationship Id="rId1" Type="http://schemas.openxmlformats.org/officeDocument/2006/relationships/audio" Target="../media/media22.m4a"/></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23.m4a"/><Relationship Id="rId1" Type="http://schemas.openxmlformats.org/officeDocument/2006/relationships/audio" Target="../media/media23.m4a"/></Relationships>
</file>

<file path=ppt/slides/_rels/slide24.xml.rels><?xml version="1.0" encoding="UTF-8" standalone="yes"?>
<Relationships xmlns="http://schemas.openxmlformats.org/package/2006/relationships"><Relationship Id="rId7" Type="http://schemas.openxmlformats.org/officeDocument/2006/relationships/vmlDrawing" Target="../drawings/vmlDrawing3.vml"/><Relationship Id="rId6"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media" Target="../media/media24.m4a"/><Relationship Id="rId3" Type="http://schemas.openxmlformats.org/officeDocument/2006/relationships/audio" Target="../media/media24.m4a"/><Relationship Id="rId2" Type="http://schemas.openxmlformats.org/officeDocument/2006/relationships/image" Target="../media/image4.wmf"/><Relationship Id="rId1" Type="http://schemas.openxmlformats.org/officeDocument/2006/relationships/oleObject" Target="../embeddings/oleObject3.bin"/></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25.m4a"/><Relationship Id="rId1" Type="http://schemas.openxmlformats.org/officeDocument/2006/relationships/audio" Target="../media/media25.m4a"/></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3.m4a"/><Relationship Id="rId1" Type="http://schemas.openxmlformats.org/officeDocument/2006/relationships/audio" Target="../media/media3.m4a"/></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4.m4a"/><Relationship Id="rId1" Type="http://schemas.openxmlformats.org/officeDocument/2006/relationships/audio" Target="../media/media4.m4a"/></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5.m4a"/><Relationship Id="rId1" Type="http://schemas.openxmlformats.org/officeDocument/2006/relationships/audio" Target="../media/media5.m4a"/></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6.m4a"/><Relationship Id="rId1" Type="http://schemas.openxmlformats.org/officeDocument/2006/relationships/audio" Target="../media/media6.m4a"/></Relationships>
</file>

<file path=ppt/slides/_rels/slide7.xml.rels><?xml version="1.0" encoding="UTF-8" standalone="yes"?>
<Relationships xmlns="http://schemas.openxmlformats.org/package/2006/relationships"><Relationship Id="rId7" Type="http://schemas.openxmlformats.org/officeDocument/2006/relationships/vmlDrawing" Target="../drawings/vmlDrawing1.vml"/><Relationship Id="rId6"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media" Target="../media/media7.m4a"/><Relationship Id="rId3" Type="http://schemas.openxmlformats.org/officeDocument/2006/relationships/audio" Target="../media/media7.m4a"/><Relationship Id="rId2" Type="http://schemas.openxmlformats.org/officeDocument/2006/relationships/image" Target="../media/image2.wmf"/><Relationship Id="rId1"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8.m4a"/><Relationship Id="rId1" Type="http://schemas.openxmlformats.org/officeDocument/2006/relationships/audio" Target="../media/media8.m4a"/></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9.m4a"/><Relationship Id="rId1"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Brute Force Rod Cutting Algorithm</a:t>
            </a:r>
            <a:endParaRPr lang="en-US" dirty="0"/>
          </a:p>
        </p:txBody>
      </p:sp>
      <p:sp>
        <p:nvSpPr>
          <p:cNvPr id="3" name="Content Placeholder 2"/>
          <p:cNvSpPr>
            <a:spLocks noGrp="1"/>
          </p:cNvSpPr>
          <p:nvPr>
            <p:ph idx="1"/>
          </p:nvPr>
        </p:nvSpPr>
        <p:spPr>
          <a:xfrm>
            <a:off x="457200" y="1066800"/>
            <a:ext cx="8229600" cy="5486400"/>
          </a:xfrm>
        </p:spPr>
        <p:txBody>
          <a:bodyPr>
            <a:normAutofit fontScale="92500" lnSpcReduction="10000"/>
          </a:bodyPr>
          <a:lstStyle/>
          <a:p>
            <a:pPr marL="0" indent="0">
              <a:buNone/>
            </a:pPr>
            <a:r>
              <a:rPr lang="en-US" b="1" dirty="0" err="1">
                <a:latin typeface="Courier New" panose="02070309020205020404" pitchFamily="49" charset="0"/>
                <a:cs typeface="Courier New" panose="02070309020205020404" pitchFamily="49" charset="0"/>
              </a:rPr>
              <a:t>cutRod</a:t>
            </a:r>
            <a:r>
              <a:rPr lang="en-US" b="1" dirty="0">
                <a:latin typeface="Courier New" panose="02070309020205020404" pitchFamily="49" charset="0"/>
                <a:cs typeface="Courier New" panose="02070309020205020404" pitchFamily="49" charset="0"/>
              </a:rPr>
              <a:t>(p[],n) { </a:t>
            </a:r>
            <a:endParaRPr lang="en-US" b="1" dirty="0">
              <a:latin typeface="Courier New" panose="02070309020205020404" pitchFamily="49" charset="0"/>
              <a:cs typeface="Courier New" panose="02070309020205020404" pitchFamily="49" charset="0"/>
            </a:endParaRPr>
          </a:p>
          <a:p>
            <a:pPr marL="0" indent="0">
              <a:buNone/>
            </a:pPr>
            <a:r>
              <a:rPr lang="en-US" b="1" dirty="0">
                <a:latin typeface="Courier New" panose="02070309020205020404" pitchFamily="49" charset="0"/>
                <a:cs typeface="Courier New" panose="02070309020205020404" pitchFamily="49" charset="0"/>
              </a:rPr>
              <a:t>  if ( n == 0 )</a:t>
            </a:r>
            <a:endParaRPr lang="en-US" b="1" dirty="0">
              <a:latin typeface="Courier New" panose="02070309020205020404" pitchFamily="49" charset="0"/>
              <a:cs typeface="Courier New" panose="02070309020205020404" pitchFamily="49" charset="0"/>
            </a:endParaRPr>
          </a:p>
          <a:p>
            <a:pPr marL="0" indent="0">
              <a:buNone/>
            </a:pPr>
            <a:r>
              <a:rPr lang="en-US" b="1" dirty="0">
                <a:latin typeface="Courier New" panose="02070309020205020404" pitchFamily="49" charset="0"/>
                <a:cs typeface="Courier New" panose="02070309020205020404" pitchFamily="49" charset="0"/>
              </a:rPr>
              <a:t>    return 0;</a:t>
            </a:r>
            <a:endParaRPr lang="en-US" b="1" dirty="0">
              <a:latin typeface="Courier New" panose="02070309020205020404" pitchFamily="49" charset="0"/>
              <a:cs typeface="Courier New" panose="02070309020205020404" pitchFamily="49" charset="0"/>
            </a:endParaRPr>
          </a:p>
          <a:p>
            <a:pPr marL="0" indent="0">
              <a:buNone/>
            </a:pPr>
            <a:r>
              <a:rPr lang="en-US" b="1" dirty="0">
                <a:latin typeface="Courier New" panose="02070309020205020404" pitchFamily="49" charset="0"/>
                <a:cs typeface="Courier New" panose="02070309020205020404" pitchFamily="49" charset="0"/>
              </a:rPr>
              <a:t>  q = 0;</a:t>
            </a:r>
            <a:endParaRPr lang="en-US" b="1" dirty="0">
              <a:latin typeface="Courier New" panose="02070309020205020404" pitchFamily="49" charset="0"/>
              <a:cs typeface="Courier New" panose="02070309020205020404" pitchFamily="49" charset="0"/>
              <a:sym typeface="Symbol" panose="05050102010706020507"/>
            </a:endParaRPr>
          </a:p>
          <a:p>
            <a:pPr marL="0" indent="0">
              <a:buNone/>
            </a:pPr>
            <a:r>
              <a:rPr lang="en-US" b="1" dirty="0">
                <a:latin typeface="Courier New" panose="02070309020205020404" pitchFamily="49" charset="0"/>
                <a:cs typeface="Courier New" panose="02070309020205020404" pitchFamily="49" charset="0"/>
                <a:sym typeface="Symbol" panose="05050102010706020507"/>
              </a:rPr>
              <a:t>  for (</a:t>
            </a:r>
            <a:r>
              <a:rPr lang="en-US" b="1" dirty="0" err="1">
                <a:latin typeface="Courier New" panose="02070309020205020404" pitchFamily="49" charset="0"/>
                <a:cs typeface="Courier New" panose="02070309020205020404" pitchFamily="49" charset="0"/>
                <a:sym typeface="Symbol" panose="05050102010706020507"/>
              </a:rPr>
              <a:t>i</a:t>
            </a:r>
            <a:r>
              <a:rPr lang="en-US" b="1" dirty="0">
                <a:latin typeface="Courier New" panose="02070309020205020404" pitchFamily="49" charset="0"/>
                <a:cs typeface="Courier New" panose="02070309020205020404" pitchFamily="49" charset="0"/>
                <a:sym typeface="Symbol" panose="05050102010706020507"/>
              </a:rPr>
              <a:t> = 1 to n)</a:t>
            </a:r>
            <a:endParaRPr lang="en-US" b="1" dirty="0">
              <a:latin typeface="Courier New" panose="02070309020205020404" pitchFamily="49" charset="0"/>
              <a:cs typeface="Courier New" panose="02070309020205020404" pitchFamily="49" charset="0"/>
              <a:sym typeface="Symbol" panose="05050102010706020507"/>
            </a:endParaRPr>
          </a:p>
          <a:p>
            <a:pPr marL="0" indent="0">
              <a:buNone/>
            </a:pPr>
            <a:r>
              <a:rPr lang="en-US" b="1" dirty="0">
                <a:latin typeface="Courier New" panose="02070309020205020404" pitchFamily="49" charset="0"/>
                <a:cs typeface="Courier New" panose="02070309020205020404" pitchFamily="49" charset="0"/>
                <a:sym typeface="Symbol" panose="05050102010706020507"/>
              </a:rPr>
              <a:t>    q = max(q, p[</a:t>
            </a:r>
            <a:r>
              <a:rPr lang="en-US" b="1" dirty="0" err="1">
                <a:latin typeface="Courier New" panose="02070309020205020404" pitchFamily="49" charset="0"/>
                <a:cs typeface="Courier New" panose="02070309020205020404" pitchFamily="49" charset="0"/>
                <a:sym typeface="Symbol" panose="05050102010706020507"/>
              </a:rPr>
              <a:t>i</a:t>
            </a:r>
            <a:r>
              <a:rPr lang="en-US" b="1" dirty="0">
                <a:latin typeface="Courier New" panose="02070309020205020404" pitchFamily="49" charset="0"/>
                <a:cs typeface="Courier New" panose="02070309020205020404" pitchFamily="49" charset="0"/>
                <a:sym typeface="Symbol" panose="05050102010706020507"/>
              </a:rPr>
              <a:t>] + </a:t>
            </a:r>
            <a:r>
              <a:rPr lang="en-US" b="1" dirty="0" err="1">
                <a:latin typeface="Courier New" panose="02070309020205020404" pitchFamily="49" charset="0"/>
                <a:cs typeface="Courier New" panose="02070309020205020404" pitchFamily="49" charset="0"/>
                <a:sym typeface="Symbol" panose="05050102010706020507"/>
              </a:rPr>
              <a:t>cutRod</a:t>
            </a:r>
            <a:r>
              <a:rPr lang="en-US" b="1" dirty="0">
                <a:latin typeface="Courier New" panose="02070309020205020404" pitchFamily="49" charset="0"/>
                <a:cs typeface="Courier New" panose="02070309020205020404" pitchFamily="49" charset="0"/>
                <a:sym typeface="Symbol" panose="05050102010706020507"/>
              </a:rPr>
              <a:t>(p[],n-</a:t>
            </a:r>
            <a:r>
              <a:rPr lang="en-US" b="1" dirty="0" err="1">
                <a:latin typeface="Courier New" panose="02070309020205020404" pitchFamily="49" charset="0"/>
                <a:cs typeface="Courier New" panose="02070309020205020404" pitchFamily="49" charset="0"/>
                <a:sym typeface="Symbol" panose="05050102010706020507"/>
              </a:rPr>
              <a:t>i</a:t>
            </a:r>
            <a:r>
              <a:rPr lang="en-US" b="1" dirty="0">
                <a:latin typeface="Courier New" panose="02070309020205020404" pitchFamily="49" charset="0"/>
                <a:cs typeface="Courier New" panose="02070309020205020404" pitchFamily="49" charset="0"/>
                <a:sym typeface="Symbol" panose="05050102010706020507"/>
              </a:rPr>
              <a:t>));</a:t>
            </a:r>
            <a:endParaRPr lang="en-US" b="1" dirty="0">
              <a:latin typeface="Courier New" panose="02070309020205020404" pitchFamily="49" charset="0"/>
              <a:cs typeface="Courier New" panose="02070309020205020404" pitchFamily="49" charset="0"/>
              <a:sym typeface="Symbol" panose="05050102010706020507"/>
            </a:endParaRPr>
          </a:p>
          <a:p>
            <a:pPr marL="0" indent="0">
              <a:buNone/>
            </a:pPr>
            <a:r>
              <a:rPr lang="en-US" b="1" dirty="0">
                <a:latin typeface="Courier New" panose="02070309020205020404" pitchFamily="49" charset="0"/>
                <a:cs typeface="Courier New" panose="02070309020205020404" pitchFamily="49" charset="0"/>
                <a:sym typeface="Symbol" panose="05050102010706020507"/>
              </a:rPr>
              <a:t>  return q;</a:t>
            </a:r>
            <a:endParaRPr lang="en-US" b="1" dirty="0">
              <a:latin typeface="Courier New" panose="02070309020205020404" pitchFamily="49" charset="0"/>
              <a:cs typeface="Courier New" panose="02070309020205020404" pitchFamily="49" charset="0"/>
              <a:sym typeface="Symbol" panose="05050102010706020507"/>
            </a:endParaRPr>
          </a:p>
          <a:p>
            <a:pPr marL="0" indent="0">
              <a:buNone/>
            </a:pPr>
            <a:r>
              <a:rPr lang="en-US" b="1" dirty="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endParaRPr lang="en-US" dirty="0"/>
          </a:p>
          <a:p>
            <a:r>
              <a:rPr lang="en-US" dirty="0"/>
              <a:t>Lots of recursive calls</a:t>
            </a:r>
            <a:endParaRPr lang="en-US" dirty="0"/>
          </a:p>
          <a:p>
            <a:r>
              <a:rPr lang="en-US" dirty="0"/>
              <a:t>T(n) = </a:t>
            </a:r>
            <a:r>
              <a:rPr lang="el-GR" dirty="0">
                <a:latin typeface="Times New Roman" panose="02020603050405020304"/>
                <a:cs typeface="Times New Roman" panose="02020603050405020304"/>
              </a:rPr>
              <a:t>Θ</a:t>
            </a:r>
            <a:r>
              <a:rPr lang="en-US" dirty="0">
                <a:latin typeface="Times New Roman" panose="02020603050405020304"/>
                <a:cs typeface="Times New Roman" panose="02020603050405020304"/>
              </a:rPr>
              <a:t>(1) + </a:t>
            </a:r>
            <a:r>
              <a:rPr lang="el-GR" dirty="0">
                <a:latin typeface="Times New Roman" panose="02020603050405020304"/>
                <a:cs typeface="Times New Roman" panose="02020603050405020304"/>
              </a:rPr>
              <a:t>Σ</a:t>
            </a:r>
            <a:r>
              <a:rPr lang="en-US" baseline="-25000" dirty="0">
                <a:latin typeface="Times New Roman" panose="02020603050405020304"/>
                <a:cs typeface="Times New Roman" panose="02020603050405020304"/>
              </a:rPr>
              <a:t>0</a:t>
            </a:r>
            <a:r>
              <a:rPr lang="en-US" baseline="30000" dirty="0">
                <a:latin typeface="Times New Roman" panose="02020603050405020304"/>
                <a:cs typeface="Times New Roman" panose="02020603050405020304"/>
              </a:rPr>
              <a:t>n-1</a:t>
            </a:r>
            <a:r>
              <a:rPr lang="en-US" dirty="0">
                <a:latin typeface="Times New Roman" panose="02020603050405020304"/>
                <a:cs typeface="Times New Roman" panose="02020603050405020304"/>
              </a:rPr>
              <a:t> T(j)</a:t>
            </a:r>
            <a:endParaRPr lang="en-US" dirty="0">
              <a:latin typeface="Times New Roman" panose="02020603050405020304"/>
              <a:cs typeface="Times New Roman" panose="02020603050405020304"/>
            </a:endParaRPr>
          </a:p>
          <a:p>
            <a:r>
              <a:rPr lang="en-US" dirty="0">
                <a:latin typeface="Times New Roman" panose="02020603050405020304"/>
                <a:cs typeface="Times New Roman" panose="02020603050405020304"/>
              </a:rPr>
              <a:t>This takes exponential time.</a:t>
            </a:r>
            <a:endParaRPr lang="en-US" dirty="0"/>
          </a:p>
        </p:txBody>
      </p:sp>
      <p:sp>
        <p:nvSpPr>
          <p:cNvPr id="4" name="Ink 3"/>
          <p:cNvSpPr/>
          <p:nvPr/>
        </p:nvSpPr>
        <p:spPr bwMode="auto">
          <a:xfrm>
            <a:off x="1532520" y="3504960"/>
            <a:ext cx="6350400" cy="2103120"/>
          </a:xfrm>
          <a:prstGeom prst="rect">
            <a:avLst/>
          </a:prstGeom>
        </p:spPr>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6921"/>
    </mc:Choice>
    <mc:Fallback>
      <p:transition spd="slow" advTm="869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Optimal Substructure</a:t>
            </a:r>
            <a:endParaRPr lang="en-US" dirty="0"/>
          </a:p>
        </p:txBody>
      </p:sp>
      <p:sp>
        <p:nvSpPr>
          <p:cNvPr id="3" name="Content Placeholder 2"/>
          <p:cNvSpPr>
            <a:spLocks noGrp="1"/>
          </p:cNvSpPr>
          <p:nvPr>
            <p:ph idx="1"/>
          </p:nvPr>
        </p:nvSpPr>
        <p:spPr/>
        <p:txBody>
          <a:bodyPr>
            <a:normAutofit/>
          </a:bodyPr>
          <a:lstStyle/>
          <a:p>
            <a:r>
              <a:rPr lang="en-US" dirty="0"/>
              <a:t>Problems which yield to dynamic programming have </a:t>
            </a:r>
            <a:r>
              <a:rPr lang="en-US" dirty="0" err="1"/>
              <a:t>subproblems</a:t>
            </a:r>
            <a:r>
              <a:rPr lang="en-US" dirty="0"/>
              <a:t> which are subsets/extensions of the original problem</a:t>
            </a:r>
            <a:endParaRPr lang="en-US" dirty="0"/>
          </a:p>
          <a:p>
            <a:r>
              <a:rPr lang="en-US" dirty="0"/>
              <a:t>The optimal solution to each problem contains within it the optimal solution to its </a:t>
            </a:r>
            <a:r>
              <a:rPr lang="en-US" dirty="0" err="1"/>
              <a:t>subproblems</a:t>
            </a:r>
            <a:r>
              <a:rPr lang="en-US" dirty="0"/>
              <a:t>. </a:t>
            </a:r>
            <a:endParaRPr lang="en-US" dirty="0"/>
          </a:p>
          <a:p>
            <a:r>
              <a:rPr lang="en-US" u="sng" dirty="0">
                <a:hlinkClick r:id="rId1"/>
              </a:rPr>
              <a:t>http://www.geeksforgeeks.org/dynamic-programming-set-2-optimal-substructure-property/</a:t>
            </a:r>
            <a:endParaRPr lang="en-US" dirty="0"/>
          </a:p>
          <a:p>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5285"/>
    </mc:Choice>
    <mc:Fallback>
      <p:transition spd="slow" advTm="45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Overlapping </a:t>
            </a:r>
            <a:r>
              <a:rPr lang="en-US" dirty="0" err="1"/>
              <a:t>Subproblems</a:t>
            </a:r>
            <a:endParaRPr lang="en-US" dirty="0"/>
          </a:p>
        </p:txBody>
      </p:sp>
      <p:sp>
        <p:nvSpPr>
          <p:cNvPr id="3" name="Content Placeholder 2"/>
          <p:cNvSpPr>
            <a:spLocks noGrp="1"/>
          </p:cNvSpPr>
          <p:nvPr>
            <p:ph idx="1"/>
          </p:nvPr>
        </p:nvSpPr>
        <p:spPr/>
        <p:txBody>
          <a:bodyPr/>
          <a:lstStyle/>
          <a:p>
            <a:r>
              <a:rPr lang="en-US" dirty="0"/>
              <a:t>Problems that yield to dynamic programming have the property of </a:t>
            </a:r>
            <a:r>
              <a:rPr lang="en-US" i="1" dirty="0"/>
              <a:t>overlapping </a:t>
            </a:r>
            <a:r>
              <a:rPr lang="en-US" i="1" dirty="0" err="1"/>
              <a:t>subproblems</a:t>
            </a:r>
            <a:r>
              <a:rPr lang="en-US" dirty="0"/>
              <a:t>.  </a:t>
            </a:r>
            <a:endParaRPr lang="en-US" dirty="0"/>
          </a:p>
          <a:p>
            <a:r>
              <a:rPr lang="en-US" dirty="0"/>
              <a:t>To solve the larger problem, you can create the solution to the larger problem from the solution to the </a:t>
            </a:r>
            <a:r>
              <a:rPr lang="en-US" dirty="0" err="1"/>
              <a:t>subproblems</a:t>
            </a:r>
            <a:r>
              <a:rPr lang="en-US" dirty="0"/>
              <a:t>.</a:t>
            </a:r>
            <a:endParaRPr lang="en-US" dirty="0"/>
          </a:p>
          <a:p>
            <a:r>
              <a:rPr lang="en-US" u="sng" dirty="0">
                <a:hlinkClick r:id="rId1"/>
              </a:rPr>
              <a:t>http://www.geeksforgeeks.org/dynamic-programming-set-1/</a:t>
            </a:r>
            <a:endParaRPr lang="en-US" dirty="0"/>
          </a:p>
          <a:p>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420"/>
    </mc:Choice>
    <mc:Fallback>
      <p:transition spd="slow" advTm="314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Longest Common Subsequence</a:t>
            </a:r>
            <a:endParaRPr lang="en-US" dirty="0"/>
          </a:p>
        </p:txBody>
      </p:sp>
      <p:sp>
        <p:nvSpPr>
          <p:cNvPr id="3" name="Content Placeholder 2"/>
          <p:cNvSpPr>
            <a:spLocks noGrp="1"/>
          </p:cNvSpPr>
          <p:nvPr>
            <p:ph idx="1"/>
          </p:nvPr>
        </p:nvSpPr>
        <p:spPr/>
        <p:txBody>
          <a:bodyPr/>
          <a:lstStyle/>
          <a:p>
            <a:r>
              <a:rPr lang="en-US" dirty="0"/>
              <a:t>The longest common subsequence (LCS) of two strings is the longest set of characters that appear in the same relative order in both strings</a:t>
            </a:r>
            <a:endParaRPr lang="en-US" dirty="0"/>
          </a:p>
          <a:p>
            <a:pPr lvl="1"/>
            <a:r>
              <a:rPr lang="en-US" dirty="0"/>
              <a:t>regardless of the number of characters between characters of s in one string or the other</a:t>
            </a:r>
            <a:endParaRPr lang="en-US" dirty="0"/>
          </a:p>
          <a:p>
            <a:r>
              <a:rPr lang="en-US" dirty="0"/>
              <a:t>Example:  </a:t>
            </a:r>
            <a:endParaRPr lang="en-US" dirty="0"/>
          </a:p>
          <a:p>
            <a:r>
              <a:rPr lang="en-US" dirty="0">
                <a:latin typeface="Courier New" panose="02070309020205020404" pitchFamily="49" charset="0"/>
                <a:cs typeface="Courier New" panose="02070309020205020404" pitchFamily="49" charset="0"/>
              </a:rPr>
              <a:t>s1 =  </a:t>
            </a:r>
            <a:r>
              <a:rPr lang="en-US" dirty="0" err="1">
                <a:latin typeface="Courier New" panose="02070309020205020404" pitchFamily="49" charset="0"/>
                <a:cs typeface="Courier New" panose="02070309020205020404" pitchFamily="49" charset="0"/>
              </a:rPr>
              <a:t>abcfgjklnopr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s2 =  </a:t>
            </a:r>
            <a:r>
              <a:rPr lang="en-US" dirty="0" err="1">
                <a:latin typeface="Courier New" panose="02070309020205020404" pitchFamily="49" charset="0"/>
                <a:cs typeface="Courier New" panose="02070309020205020404" pitchFamily="49" charset="0"/>
              </a:rPr>
              <a:t>acdefhijkmnop</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LCS = </a:t>
            </a:r>
            <a:r>
              <a:rPr lang="en-US" dirty="0" err="1">
                <a:latin typeface="Courier New" panose="02070309020205020404" pitchFamily="49" charset="0"/>
                <a:cs typeface="Courier New" panose="02070309020205020404" pitchFamily="49" charset="0"/>
              </a:rPr>
              <a:t>acfjknop</a:t>
            </a:r>
            <a:endParaRPr lang="en-US" dirty="0">
              <a:latin typeface="Courier New" panose="02070309020205020404" pitchFamily="49" charset="0"/>
              <a:cs typeface="Courier New" panose="02070309020205020404" pitchFamily="49" charset="0"/>
            </a:endParaRPr>
          </a:p>
        </p:txBody>
      </p:sp>
      <p:sp>
        <p:nvSpPr>
          <p:cNvPr id="5" name="Ink 4"/>
          <p:cNvSpPr/>
          <p:nvPr/>
        </p:nvSpPr>
        <p:spPr bwMode="auto">
          <a:xfrm>
            <a:off x="2153160" y="4187880"/>
            <a:ext cx="2721240" cy="693360"/>
          </a:xfrm>
          <a:prstGeom prst="rect">
            <a:avLst/>
          </a:prstGeom>
        </p:spPr>
      </p:sp>
      <p:pic>
        <p:nvPicPr>
          <p:cNvPr id="6" name="Audio 5">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4982"/>
    </mc:Choice>
    <mc:Fallback>
      <p:transition spd="slow" advTm="849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6" presetClass="entr" presetSubtype="16"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Longest Common Subsequence II</a:t>
            </a:r>
            <a:endParaRPr lang="en-US" dirty="0"/>
          </a:p>
        </p:txBody>
      </p:sp>
      <p:sp>
        <p:nvSpPr>
          <p:cNvPr id="3" name="Content Placeholder 2"/>
          <p:cNvSpPr>
            <a:spLocks noGrp="1"/>
          </p:cNvSpPr>
          <p:nvPr>
            <p:ph idx="1"/>
          </p:nvPr>
        </p:nvSpPr>
        <p:spPr/>
        <p:txBody>
          <a:bodyPr/>
          <a:lstStyle/>
          <a:p>
            <a:r>
              <a:rPr lang="en-US" dirty="0"/>
              <a:t>The brute force way to solve this problem is to generate every subsequence of each sequence, and find matching subsequences and output the longest one.</a:t>
            </a:r>
            <a:endParaRPr lang="en-US" dirty="0"/>
          </a:p>
          <a:p>
            <a:r>
              <a:rPr lang="en-US" dirty="0"/>
              <a:t>How many such subsequences are there?</a:t>
            </a:r>
            <a:endParaRPr lang="en-US" dirty="0"/>
          </a:p>
          <a:p>
            <a:r>
              <a:rPr lang="en-US" dirty="0"/>
              <a:t>Let </a:t>
            </a:r>
            <a:r>
              <a:rPr lang="en-US" dirty="0" err="1"/>
              <a:t>C</a:t>
            </a:r>
            <a:r>
              <a:rPr lang="en-US" baseline="30000" dirty="0" err="1"/>
              <a:t>n</a:t>
            </a:r>
            <a:r>
              <a:rPr lang="en-US" baseline="-25000" dirty="0" err="1"/>
              <a:t>k</a:t>
            </a:r>
            <a:r>
              <a:rPr lang="en-US" dirty="0"/>
              <a:t> denote the number of subsequences of length k in a string of length n.  Then the number of subsequences is:</a:t>
            </a:r>
            <a:endParaRPr lang="en-US" dirty="0"/>
          </a:p>
          <a:p>
            <a:r>
              <a:rPr lang="en-US" dirty="0"/>
              <a:t>C</a:t>
            </a:r>
            <a:r>
              <a:rPr lang="en-US" baseline="30000" dirty="0"/>
              <a:t>n</a:t>
            </a:r>
            <a:r>
              <a:rPr lang="en-US" baseline="-25000" dirty="0"/>
              <a:t>0 </a:t>
            </a:r>
            <a:r>
              <a:rPr lang="en-US" dirty="0"/>
              <a:t>+ C</a:t>
            </a:r>
            <a:r>
              <a:rPr lang="en-US" baseline="30000" dirty="0"/>
              <a:t>n</a:t>
            </a:r>
            <a:r>
              <a:rPr lang="en-US" baseline="-25000" dirty="0"/>
              <a:t>1 </a:t>
            </a:r>
            <a:r>
              <a:rPr lang="en-US" dirty="0"/>
              <a:t>+ … + C</a:t>
            </a:r>
            <a:r>
              <a:rPr lang="en-US" baseline="30000" dirty="0"/>
              <a:t>n</a:t>
            </a:r>
            <a:r>
              <a:rPr lang="en-US" baseline="-25000" dirty="0"/>
              <a:t>n-1 </a:t>
            </a:r>
            <a:r>
              <a:rPr lang="en-US" dirty="0"/>
              <a:t>+ </a:t>
            </a:r>
            <a:r>
              <a:rPr lang="en-US" dirty="0" err="1"/>
              <a:t>C</a:t>
            </a:r>
            <a:r>
              <a:rPr lang="en-US" baseline="30000" dirty="0" err="1"/>
              <a:t>n</a:t>
            </a:r>
            <a:r>
              <a:rPr lang="en-US" baseline="-25000" dirty="0" err="1"/>
              <a:t>n</a:t>
            </a:r>
            <a:r>
              <a:rPr lang="en-US" baseline="-25000" dirty="0"/>
              <a:t> </a:t>
            </a:r>
            <a:r>
              <a:rPr lang="en-US" dirty="0"/>
              <a:t>= 2</a:t>
            </a:r>
            <a:r>
              <a:rPr lang="en-US" baseline="30000" dirty="0"/>
              <a:t>n</a:t>
            </a:r>
            <a:r>
              <a:rPr lang="en-US" dirty="0"/>
              <a:t> </a:t>
            </a:r>
            <a:endParaRPr lang="en-US" dirty="0"/>
          </a:p>
          <a:p>
            <a:endParaRPr lang="en-US" dirty="0"/>
          </a:p>
          <a:p>
            <a:endParaRPr lang="en-US" dirty="0"/>
          </a:p>
          <a:p>
            <a:endParaRPr lang="en-US" dirty="0"/>
          </a:p>
          <a:p>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8248"/>
    </mc:Choice>
    <mc:Fallback>
      <p:transition spd="slow" advTm="482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Longest Common Subsequence III</a:t>
            </a:r>
            <a:endParaRPr lang="en-US" dirty="0"/>
          </a:p>
        </p:txBody>
      </p:sp>
      <p:sp>
        <p:nvSpPr>
          <p:cNvPr id="3" name="Content Placeholder 2"/>
          <p:cNvSpPr>
            <a:spLocks noGrp="1"/>
          </p:cNvSpPr>
          <p:nvPr>
            <p:ph idx="1"/>
          </p:nvPr>
        </p:nvSpPr>
        <p:spPr/>
        <p:txBody>
          <a:bodyPr/>
          <a:lstStyle/>
          <a:p>
            <a:r>
              <a:rPr lang="en-US" dirty="0"/>
              <a:t>So you need to generate 2</a:t>
            </a:r>
            <a:r>
              <a:rPr lang="en-US" baseline="30000" dirty="0"/>
              <a:t>n</a:t>
            </a:r>
            <a:r>
              <a:rPr lang="en-US" dirty="0"/>
              <a:t> subsequences, and each of them takes time O(n) to compare against all the subsequences in the other string.  So the brute force algorithm is O(n2</a:t>
            </a:r>
            <a:r>
              <a:rPr lang="en-US" baseline="30000" dirty="0"/>
              <a:t>n</a:t>
            </a:r>
            <a:r>
              <a:rPr lang="en-US" dirty="0"/>
              <a:t>).  Worse than exponential.</a:t>
            </a:r>
            <a:endParaRPr lang="en-US" dirty="0"/>
          </a:p>
          <a:p>
            <a:r>
              <a:rPr lang="en-US" dirty="0"/>
              <a:t>But this can be done with Dynamic Programming in a much quicker time.</a:t>
            </a:r>
            <a:endParaRPr lang="en-US" dirty="0"/>
          </a:p>
        </p:txBody>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2174"/>
    </mc:Choice>
    <mc:Fallback>
      <p:transition spd="slow" advTm="221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Longest Common Subsequence IV</a:t>
            </a:r>
            <a:endParaRPr lang="en-US" dirty="0"/>
          </a:p>
        </p:txBody>
      </p:sp>
      <p:sp>
        <p:nvSpPr>
          <p:cNvPr id="3" name="Content Placeholder 2"/>
          <p:cNvSpPr>
            <a:spLocks noGrp="1"/>
          </p:cNvSpPr>
          <p:nvPr>
            <p:ph idx="1"/>
          </p:nvPr>
        </p:nvSpPr>
        <p:spPr/>
        <p:txBody>
          <a:bodyPr/>
          <a:lstStyle/>
          <a:p>
            <a:r>
              <a:rPr lang="en-US" dirty="0"/>
              <a:t>We can show that LCS problem has optimal substructure and overlapping subproblems by writing the recursion equation for it and examining that equation.</a:t>
            </a:r>
            <a:endParaRPr lang="en-US" dirty="0"/>
          </a:p>
          <a:p>
            <a:r>
              <a:rPr lang="en-US" dirty="0"/>
              <a:t>So suppose that we are looking for the LCS of two subsequences of lengths </a:t>
            </a:r>
            <a:r>
              <a:rPr lang="en-US" i="1" dirty="0"/>
              <a:t>m</a:t>
            </a:r>
            <a:r>
              <a:rPr lang="en-US" dirty="0"/>
              <a:t> and </a:t>
            </a:r>
            <a:r>
              <a:rPr lang="en-US" i="1" dirty="0"/>
              <a:t>n</a:t>
            </a:r>
            <a:r>
              <a:rPr lang="en-US" dirty="0"/>
              <a:t> respectively.  Call them </a:t>
            </a:r>
            <a:endParaRPr lang="en-US" dirty="0"/>
          </a:p>
          <a:p>
            <a:pPr lvl="1"/>
            <a:r>
              <a:rPr lang="en-US" dirty="0"/>
              <a:t>X[0..m-1]</a:t>
            </a:r>
            <a:endParaRPr lang="en-US" dirty="0"/>
          </a:p>
          <a:p>
            <a:pPr lvl="1"/>
            <a:r>
              <a:rPr lang="en-US" dirty="0"/>
              <a:t>Y[0..n-1]</a:t>
            </a:r>
            <a:endParaRPr lang="en-US" dirty="0"/>
          </a:p>
          <a:p>
            <a:r>
              <a:rPr lang="en-US" dirty="0"/>
              <a:t>Denote the LCS of these two sequences by </a:t>
            </a:r>
            <a:endParaRPr lang="en-US" dirty="0"/>
          </a:p>
          <a:p>
            <a:pPr lvl="1"/>
            <a:r>
              <a:rPr lang="en-US" dirty="0"/>
              <a:t>L(X[0..m-1],Y[0..n-1])</a:t>
            </a:r>
            <a:endParaRPr lang="en-US" dirty="0"/>
          </a:p>
        </p:txBody>
      </p:sp>
      <p:sp>
        <p:nvSpPr>
          <p:cNvPr id="5" name="Ink 4"/>
          <p:cNvSpPr/>
          <p:nvPr/>
        </p:nvSpPr>
        <p:spPr bwMode="auto">
          <a:xfrm>
            <a:off x="1200960" y="6019560"/>
            <a:ext cx="2552040" cy="113040"/>
          </a:xfrm>
          <a:prstGeom prst="rect">
            <a:avLst/>
          </a:prstGeom>
        </p:spPr>
      </p:sp>
      <p:pic>
        <p:nvPicPr>
          <p:cNvPr id="6" name="Audio 5">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476"/>
    </mc:Choice>
    <mc:Fallback>
      <p:transition spd="slow" advTm="404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6" presetClass="entr" presetSubtype="16"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Longest Common Subsequence V</a:t>
            </a:r>
            <a:endParaRPr lang="en-US" dirty="0"/>
          </a:p>
        </p:txBody>
      </p:sp>
      <p:sp>
        <p:nvSpPr>
          <p:cNvPr id="3" name="Content Placeholder 2"/>
          <p:cNvSpPr>
            <a:spLocks noGrp="1"/>
          </p:cNvSpPr>
          <p:nvPr>
            <p:ph idx="1"/>
          </p:nvPr>
        </p:nvSpPr>
        <p:spPr/>
        <p:txBody>
          <a:bodyPr/>
          <a:lstStyle/>
          <a:p>
            <a:r>
              <a:rPr lang="en-US" dirty="0"/>
              <a:t>Then there are two possibilities, working backwards.  </a:t>
            </a:r>
            <a:endParaRPr lang="en-US" dirty="0"/>
          </a:p>
          <a:p>
            <a:r>
              <a:rPr lang="en-US" dirty="0"/>
              <a:t>The last characters of the sequences match</a:t>
            </a:r>
            <a:endParaRPr lang="en-US" dirty="0"/>
          </a:p>
          <a:p>
            <a:pPr lvl="1"/>
            <a:r>
              <a:rPr lang="en-US" dirty="0"/>
              <a:t>X[m-1] = Y[n-1].  In this case,</a:t>
            </a:r>
            <a:endParaRPr lang="en-US" dirty="0"/>
          </a:p>
          <a:p>
            <a:pPr lvl="1"/>
            <a:r>
              <a:rPr lang="en-US" dirty="0"/>
              <a:t>L(X[0..m-1],Y[0..n-1]) = 1 + L(X[0..m-2],Y[0..n-2]) </a:t>
            </a:r>
            <a:endParaRPr lang="en-US" dirty="0"/>
          </a:p>
          <a:p>
            <a:pPr lvl="1"/>
            <a:endParaRPr lang="en-US" dirty="0"/>
          </a:p>
          <a:p>
            <a:r>
              <a:rPr lang="en-US" dirty="0"/>
              <a:t>The last characters of the sequences do not match</a:t>
            </a:r>
            <a:endParaRPr lang="en-US" dirty="0"/>
          </a:p>
          <a:p>
            <a:pPr lvl="1"/>
            <a:r>
              <a:rPr lang="en-US" dirty="0"/>
              <a:t>X[m-1] != Y[n-1].  In this case,</a:t>
            </a:r>
            <a:endParaRPr lang="en-US" dirty="0"/>
          </a:p>
          <a:p>
            <a:pPr lvl="1"/>
            <a:r>
              <a:rPr lang="en-US" dirty="0"/>
              <a:t>L(X[0..m-1],Y[0..n-1]) =</a:t>
            </a:r>
            <a:endParaRPr lang="en-US" dirty="0"/>
          </a:p>
          <a:p>
            <a:pPr lvl="1"/>
            <a:r>
              <a:rPr lang="en-US" dirty="0"/>
              <a:t>Max ( L(X[0..m-2],Y[0..n-1]) , L(X[0..m-1],Y[0..n-2]) </a:t>
            </a:r>
            <a:endParaRPr lang="en-US" dirty="0"/>
          </a:p>
          <a:p>
            <a:pPr lvl="2"/>
            <a:endParaRPr lang="en-US" dirty="0"/>
          </a:p>
        </p:txBody>
      </p:sp>
      <p:sp>
        <p:nvSpPr>
          <p:cNvPr id="4" name="Ink 3"/>
          <p:cNvSpPr/>
          <p:nvPr/>
        </p:nvSpPr>
        <p:spPr bwMode="auto">
          <a:xfrm>
            <a:off x="1226160" y="2903400"/>
            <a:ext cx="5979600" cy="2390760"/>
          </a:xfrm>
          <a:prstGeom prst="rect">
            <a:avLst/>
          </a:prstGeom>
        </p:spPr>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3937"/>
    </mc:Choice>
    <mc:Fallback>
      <p:transition spd="slow" advTm="639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Longest Common Subsequence VI</a:t>
            </a:r>
            <a:endParaRPr lang="en-US" dirty="0"/>
          </a:p>
        </p:txBody>
      </p:sp>
      <p:sp>
        <p:nvSpPr>
          <p:cNvPr id="3" name="Content Placeholder 2"/>
          <p:cNvSpPr>
            <a:spLocks noGrp="1"/>
          </p:cNvSpPr>
          <p:nvPr>
            <p:ph idx="1"/>
          </p:nvPr>
        </p:nvSpPr>
        <p:spPr/>
        <p:txBody>
          <a:bodyPr/>
          <a:lstStyle/>
          <a:p>
            <a:r>
              <a:rPr lang="en-US" dirty="0"/>
              <a:t>This has optimal substructure because the optimal solution to the entire problem contains the optimal solution to </a:t>
            </a:r>
            <a:r>
              <a:rPr lang="en-US" dirty="0" err="1"/>
              <a:t>subproblem</a:t>
            </a:r>
            <a:r>
              <a:rPr lang="en-US" dirty="0"/>
              <a:t>(s).</a:t>
            </a:r>
            <a:endParaRPr lang="en-US" dirty="0"/>
          </a:p>
          <a:p>
            <a:r>
              <a:rPr lang="en-US" dirty="0"/>
              <a:t>And it has overlapping subproblems in the case where X[m-1] != Y[n-1].</a:t>
            </a:r>
            <a:endParaRPr lang="en-US" dirty="0"/>
          </a:p>
          <a:p>
            <a:pPr marL="0" indent="0">
              <a:buNone/>
            </a:pPr>
            <a:endParaRPr lang="en-US" dirty="0"/>
          </a:p>
        </p:txBody>
      </p:sp>
      <p:graphicFrame>
        <p:nvGraphicFramePr>
          <p:cNvPr id="4" name="Object 3"/>
          <p:cNvGraphicFramePr>
            <a:graphicFrameLocks noChangeAspect="1"/>
          </p:cNvGraphicFramePr>
          <p:nvPr/>
        </p:nvGraphicFramePr>
        <p:xfrm>
          <a:off x="440635" y="3733800"/>
          <a:ext cx="8096847" cy="1127919"/>
        </p:xfrm>
        <a:graphic>
          <a:graphicData uri="http://schemas.openxmlformats.org/presentationml/2006/ole">
            <mc:AlternateContent xmlns:mc="http://schemas.openxmlformats.org/markup-compatibility/2006">
              <mc:Choice xmlns:v="urn:schemas-microsoft-com:vml" Requires="v">
                <p:oleObj spid="_x0000_s9247" name="Equation" r:id="rId1" imgW="122529600" imgH="17068800" progId="Equation.DSMT4">
                  <p:embed/>
                </p:oleObj>
              </mc:Choice>
              <mc:Fallback>
                <p:oleObj name="Equation" r:id="rId1" imgW="122529600" imgH="17068800" progId="Equation.DSMT4">
                  <p:embed/>
                  <p:pic>
                    <p:nvPicPr>
                      <p:cNvPr id="0" name="Picture 9246"/>
                      <p:cNvPicPr/>
                      <p:nvPr/>
                    </p:nvPicPr>
                    <p:blipFill>
                      <a:blip r:embed="rId2"/>
                      <a:stretch>
                        <a:fillRect/>
                      </a:stretch>
                    </p:blipFill>
                    <p:spPr>
                      <a:xfrm>
                        <a:off x="440635" y="3733800"/>
                        <a:ext cx="8096847" cy="1127919"/>
                      </a:xfrm>
                      <a:prstGeom prst="rect">
                        <a:avLst/>
                      </a:prstGeom>
                    </p:spPr>
                  </p:pic>
                </p:oleObj>
              </mc:Fallback>
            </mc:AlternateContent>
          </a:graphicData>
        </a:graphic>
      </p:graphicFrame>
      <p:sp>
        <p:nvSpPr>
          <p:cNvPr id="5" name="Ink 4"/>
          <p:cNvSpPr/>
          <p:nvPr/>
        </p:nvSpPr>
        <p:spPr bwMode="auto">
          <a:xfrm>
            <a:off x="550440" y="4017240"/>
            <a:ext cx="7680960" cy="976680"/>
          </a:xfrm>
          <a:prstGeom prst="rect">
            <a:avLst/>
          </a:prstGeom>
        </p:spPr>
      </p:sp>
      <p:pic>
        <p:nvPicPr>
          <p:cNvPr id="6" name="Audio 5">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9633"/>
    </mc:Choice>
    <mc:Fallback>
      <p:transition spd="slow" advTm="596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6" presetClass="entr" presetSubtype="16"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Longest Common Subsequence VII</a:t>
            </a:r>
            <a:endParaRPr lang="en-US" dirty="0"/>
          </a:p>
        </p:txBody>
      </p:sp>
      <p:sp>
        <p:nvSpPr>
          <p:cNvPr id="3" name="Content Placeholder 2"/>
          <p:cNvSpPr>
            <a:spLocks noGrp="1"/>
          </p:cNvSpPr>
          <p:nvPr>
            <p:ph idx="1"/>
          </p:nvPr>
        </p:nvSpPr>
        <p:spPr/>
        <p:txBody>
          <a:bodyPr/>
          <a:lstStyle/>
          <a:p>
            <a:r>
              <a:rPr lang="en-US" dirty="0"/>
              <a:t>Note that what we have done so far is determine the length of the LCS, not its characters.  You can read the book or view the websites to see how that is done.</a:t>
            </a:r>
            <a:endParaRPr lang="en-US" dirty="0"/>
          </a:p>
          <a:p>
            <a:pPr marL="0" indent="0">
              <a:buNone/>
            </a:pPr>
            <a:endParaRPr lang="en-US" dirty="0"/>
          </a:p>
        </p:txBody>
      </p:sp>
      <p:pic>
        <p:nvPicPr>
          <p:cNvPr id="7" name="Audio 6">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662"/>
    </mc:Choice>
    <mc:Fallback>
      <p:transition spd="slow" advTm="296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Edit Distance I</a:t>
            </a:r>
            <a:endParaRPr lang="en-US" dirty="0"/>
          </a:p>
        </p:txBody>
      </p:sp>
      <p:sp>
        <p:nvSpPr>
          <p:cNvPr id="3" name="Content Placeholder 2"/>
          <p:cNvSpPr>
            <a:spLocks noGrp="1"/>
          </p:cNvSpPr>
          <p:nvPr>
            <p:ph idx="1"/>
          </p:nvPr>
        </p:nvSpPr>
        <p:spPr/>
        <p:txBody>
          <a:bodyPr>
            <a:normAutofit/>
          </a:bodyPr>
          <a:lstStyle/>
          <a:p>
            <a:r>
              <a:rPr lang="en-US" dirty="0"/>
              <a:t>Similar to the LCS problem from the textbook, but slightly different.</a:t>
            </a:r>
            <a:endParaRPr lang="en-US" dirty="0"/>
          </a:p>
          <a:p>
            <a:r>
              <a:rPr lang="en-US" dirty="0"/>
              <a:t>Suppose that you are making a spell checker with suggestions for misspelled words.  You would like to be able to find the words that are “closest” to the string of non-word letters somebody typed.</a:t>
            </a:r>
            <a:endParaRPr lang="en-US" dirty="0"/>
          </a:p>
          <a:p>
            <a:r>
              <a:rPr lang="en-US" dirty="0"/>
              <a:t>Those words can differ from the typed string by </a:t>
            </a:r>
            <a:endParaRPr lang="en-US" dirty="0"/>
          </a:p>
          <a:p>
            <a:pPr lvl="1"/>
            <a:r>
              <a:rPr lang="en-US" dirty="0"/>
              <a:t>Missing a letter  </a:t>
            </a:r>
            <a:endParaRPr lang="en-US" dirty="0"/>
          </a:p>
          <a:p>
            <a:pPr lvl="1"/>
            <a:r>
              <a:rPr lang="en-US" dirty="0"/>
              <a:t>Having an extra letter </a:t>
            </a:r>
            <a:endParaRPr lang="en-US" dirty="0"/>
          </a:p>
          <a:p>
            <a:pPr lvl="1"/>
            <a:r>
              <a:rPr lang="en-US" dirty="0"/>
              <a:t>Having a letter replaced with another letter </a:t>
            </a:r>
            <a:endParaRPr lang="en-US" dirty="0"/>
          </a:p>
        </p:txBody>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4114"/>
    </mc:Choice>
    <mc:Fallback>
      <p:transition spd="slow" advTm="841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Bottom up – Rod Cutting </a:t>
            </a:r>
            <a:endParaRPr lang="en-US" dirty="0"/>
          </a:p>
        </p:txBody>
      </p:sp>
      <p:sp>
        <p:nvSpPr>
          <p:cNvPr id="3" name="Content Placeholder 2"/>
          <p:cNvSpPr>
            <a:spLocks noGrp="1"/>
          </p:cNvSpPr>
          <p:nvPr>
            <p:ph idx="1"/>
          </p:nvPr>
        </p:nvSpPr>
        <p:spPr/>
        <p:txBody>
          <a:bodyPr/>
          <a:lstStyle/>
          <a:p>
            <a:r>
              <a:rPr lang="en-US" dirty="0"/>
              <a:t>Start with the maximum revenue generated by a rod of length 1.  (Just p</a:t>
            </a:r>
            <a:r>
              <a:rPr lang="en-US" baseline="-25000" dirty="0"/>
              <a:t>1</a:t>
            </a:r>
            <a:r>
              <a:rPr lang="en-US" dirty="0"/>
              <a:t>) </a:t>
            </a:r>
            <a:endParaRPr lang="en-US" dirty="0"/>
          </a:p>
          <a:p>
            <a:r>
              <a:rPr lang="en-US" dirty="0"/>
              <a:t>Then calculate the maximum revenue for a rod of length 2 (1 &amp; 1 or an uncut rod)</a:t>
            </a:r>
            <a:endParaRPr lang="en-US" dirty="0"/>
          </a:p>
          <a:p>
            <a:r>
              <a:rPr lang="en-US" dirty="0"/>
              <a:t>Work your way up to full length.</a:t>
            </a:r>
            <a:endParaRPr lang="en-US" dirty="0"/>
          </a:p>
          <a:p>
            <a:r>
              <a:rPr lang="en-US" dirty="0"/>
              <a:t>Note that one issue we haven’t discussed yet is keeping track of what cuts give you the optimal result.</a:t>
            </a:r>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6186"/>
    </mc:Choice>
    <mc:Fallback>
      <p:transition spd="slow" advTm="66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Edit Distance II</a:t>
            </a:r>
            <a:endParaRPr lang="en-US" dirty="0"/>
          </a:p>
        </p:txBody>
      </p:sp>
      <p:sp>
        <p:nvSpPr>
          <p:cNvPr id="3" name="Content Placeholder 2"/>
          <p:cNvSpPr>
            <a:spLocks noGrp="1"/>
          </p:cNvSpPr>
          <p:nvPr>
            <p:ph idx="1"/>
          </p:nvPr>
        </p:nvSpPr>
        <p:spPr/>
        <p:txBody>
          <a:bodyPr/>
          <a:lstStyle/>
          <a:p>
            <a:r>
              <a:rPr lang="en-US" dirty="0"/>
              <a:t>Suppose you have two strings, A and B.  </a:t>
            </a:r>
            <a:endParaRPr lang="en-US" dirty="0"/>
          </a:p>
          <a:p>
            <a:pPr lvl="1"/>
            <a:r>
              <a:rPr lang="en-US" dirty="0"/>
              <a:t>A has length n, call it A[1..n], </a:t>
            </a:r>
            <a:endParaRPr lang="en-US" dirty="0"/>
          </a:p>
          <a:p>
            <a:pPr lvl="1"/>
            <a:r>
              <a:rPr lang="en-US" dirty="0"/>
              <a:t>B has length  m, call it B[1..m]</a:t>
            </a:r>
            <a:endParaRPr lang="en-US" dirty="0"/>
          </a:p>
          <a:p>
            <a:r>
              <a:rPr lang="en-US" dirty="0"/>
              <a:t>What is the minimum number of errors (deletions, insertions, or replacements) needed to convert A to B?</a:t>
            </a:r>
            <a:endParaRPr lang="en-US" dirty="0"/>
          </a:p>
          <a:p>
            <a:r>
              <a:rPr lang="en-US" dirty="0"/>
              <a:t>Suppose the costs are:</a:t>
            </a:r>
            <a:endParaRPr lang="en-US" dirty="0"/>
          </a:p>
          <a:p>
            <a:pPr lvl="1"/>
            <a:r>
              <a:rPr lang="en-US" dirty="0"/>
              <a:t>C</a:t>
            </a:r>
            <a:r>
              <a:rPr lang="en-US" baseline="-25000" dirty="0"/>
              <a:t>i</a:t>
            </a:r>
            <a:r>
              <a:rPr lang="en-US" dirty="0"/>
              <a:t> is the cost of an insert</a:t>
            </a:r>
            <a:endParaRPr lang="en-US" dirty="0"/>
          </a:p>
          <a:p>
            <a:pPr lvl="1"/>
            <a:r>
              <a:rPr lang="en-US" dirty="0"/>
              <a:t>C</a:t>
            </a:r>
            <a:r>
              <a:rPr lang="en-US" baseline="-25000" dirty="0"/>
              <a:t>d</a:t>
            </a:r>
            <a:r>
              <a:rPr lang="en-US" dirty="0"/>
              <a:t> is the cost of a delete</a:t>
            </a:r>
            <a:endParaRPr lang="en-US" dirty="0"/>
          </a:p>
          <a:p>
            <a:pPr lvl="1"/>
            <a:r>
              <a:rPr lang="en-US" dirty="0"/>
              <a:t>C</a:t>
            </a:r>
            <a:r>
              <a:rPr lang="en-US" baseline="-25000" dirty="0"/>
              <a:t>r</a:t>
            </a:r>
            <a:r>
              <a:rPr lang="en-US" dirty="0"/>
              <a:t> is the cost of a replacement</a:t>
            </a:r>
            <a:endParaRPr lang="en-US" dirty="0"/>
          </a:p>
        </p:txBody>
      </p:sp>
      <p:sp>
        <p:nvSpPr>
          <p:cNvPr id="4" name="Ink 3"/>
          <p:cNvSpPr/>
          <p:nvPr/>
        </p:nvSpPr>
        <p:spPr bwMode="auto">
          <a:xfrm>
            <a:off x="3952800" y="1977480"/>
            <a:ext cx="976320" cy="450720"/>
          </a:xfrm>
          <a:prstGeom prst="rect">
            <a:avLst/>
          </a:prstGeom>
        </p:spPr>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5353"/>
    </mc:Choice>
    <mc:Fallback>
      <p:transition spd="slow" advTm="55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Edit Distance III - Aside</a:t>
            </a:r>
            <a:endParaRPr lang="en-US" dirty="0"/>
          </a:p>
        </p:txBody>
      </p:sp>
      <p:sp>
        <p:nvSpPr>
          <p:cNvPr id="3" name="Content Placeholder 2"/>
          <p:cNvSpPr>
            <a:spLocks noGrp="1"/>
          </p:cNvSpPr>
          <p:nvPr>
            <p:ph idx="1"/>
          </p:nvPr>
        </p:nvSpPr>
        <p:spPr>
          <a:xfrm>
            <a:off x="57150" y="1066800"/>
            <a:ext cx="8229600" cy="4830763"/>
          </a:xfrm>
        </p:spPr>
        <p:txBody>
          <a:bodyPr>
            <a:normAutofit/>
          </a:bodyPr>
          <a:lstStyle/>
          <a:p>
            <a:r>
              <a:rPr lang="en-US" dirty="0"/>
              <a:t>“Cost” here is a funny term.  What could the “cost” mean?  (for discussion)</a:t>
            </a:r>
            <a:endParaRPr lang="en-US" dirty="0"/>
          </a:p>
          <a:p>
            <a:r>
              <a:rPr lang="en-US" dirty="0"/>
              <a:t>Could mean relative probabilities of making the given types of error</a:t>
            </a:r>
            <a:endParaRPr lang="en-US" dirty="0"/>
          </a:p>
          <a:p>
            <a:pPr lvl="1"/>
            <a:r>
              <a:rPr lang="en-US" dirty="0"/>
              <a:t>Missing a character (thus requiring an insert)</a:t>
            </a:r>
            <a:endParaRPr lang="en-US" dirty="0"/>
          </a:p>
          <a:p>
            <a:pPr lvl="1"/>
            <a:r>
              <a:rPr lang="en-US" dirty="0"/>
              <a:t>Typing an extra character (thus requiring a delete)</a:t>
            </a:r>
            <a:endParaRPr lang="en-US" dirty="0"/>
          </a:p>
          <a:p>
            <a:pPr lvl="1"/>
            <a:r>
              <a:rPr lang="en-US" dirty="0"/>
              <a:t>Typing the wrong character (thus requiring a replacement)</a:t>
            </a:r>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327"/>
    </mc:Choice>
    <mc:Fallback>
      <p:transition spd="slow" advTm="393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Edit Distance IV</a:t>
            </a:r>
            <a:endParaRPr lang="en-US" dirty="0"/>
          </a:p>
        </p:txBody>
      </p:sp>
      <p:sp>
        <p:nvSpPr>
          <p:cNvPr id="3" name="Content Placeholder 2"/>
          <p:cNvSpPr>
            <a:spLocks noGrp="1"/>
          </p:cNvSpPr>
          <p:nvPr>
            <p:ph idx="1"/>
          </p:nvPr>
        </p:nvSpPr>
        <p:spPr/>
        <p:txBody>
          <a:bodyPr/>
          <a:lstStyle/>
          <a:p>
            <a:r>
              <a:rPr lang="en-US" dirty="0"/>
              <a:t>We want to do this as a recursive program that can be converted into a dynamic program, so we will build this up from substrings, starting at the beginning.</a:t>
            </a:r>
            <a:endParaRPr lang="en-US" dirty="0"/>
          </a:p>
          <a:p>
            <a:r>
              <a:rPr lang="en-US" dirty="0"/>
              <a:t>Let T(</a:t>
            </a:r>
            <a:r>
              <a:rPr lang="en-US" dirty="0" err="1"/>
              <a:t>j,k</a:t>
            </a:r>
            <a:r>
              <a:rPr lang="en-US" dirty="0"/>
              <a:t>) denote the minimum cost to transform substring A[1..j] to substring B[1..k].</a:t>
            </a:r>
            <a:endParaRPr lang="en-US" dirty="0"/>
          </a:p>
          <a:p>
            <a:r>
              <a:rPr lang="en-US" dirty="0"/>
              <a:t>Then there are four ways to convert A[1..j] into B[1..k].</a:t>
            </a:r>
            <a:endParaRPr lang="en-US" dirty="0"/>
          </a:p>
        </p:txBody>
      </p:sp>
      <p:sp>
        <p:nvSpPr>
          <p:cNvPr id="4" name="Ink 3"/>
          <p:cNvSpPr/>
          <p:nvPr/>
        </p:nvSpPr>
        <p:spPr bwMode="auto">
          <a:xfrm>
            <a:off x="1351080" y="3316680"/>
            <a:ext cx="4841280" cy="550800"/>
          </a:xfrm>
          <a:prstGeom prst="rect">
            <a:avLst/>
          </a:prstGeom>
        </p:spPr>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5009"/>
    </mc:Choice>
    <mc:Fallback>
      <p:transition spd="slow" advTm="550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922"/>
            <a:ext cx="8229600" cy="792162"/>
          </a:xfrm>
        </p:spPr>
        <p:txBody>
          <a:bodyPr/>
          <a:lstStyle/>
          <a:p>
            <a:r>
              <a:rPr lang="en-US" dirty="0"/>
              <a:t>Edit Distance V</a:t>
            </a:r>
            <a:endParaRPr lang="en-US" dirty="0"/>
          </a:p>
        </p:txBody>
      </p:sp>
      <p:sp>
        <p:nvSpPr>
          <p:cNvPr id="3" name="Content Placeholder 2"/>
          <p:cNvSpPr>
            <a:spLocks noGrp="1"/>
          </p:cNvSpPr>
          <p:nvPr>
            <p:ph idx="1"/>
          </p:nvPr>
        </p:nvSpPr>
        <p:spPr>
          <a:xfrm>
            <a:off x="457200" y="808084"/>
            <a:ext cx="8229600" cy="5592716"/>
          </a:xfrm>
        </p:spPr>
        <p:txBody>
          <a:bodyPr/>
          <a:lstStyle/>
          <a:p>
            <a:pPr marL="514350" indent="-514350">
              <a:buFont typeface="+mj-lt"/>
              <a:buAutoNum type="arabicPeriod"/>
            </a:pPr>
            <a:r>
              <a:rPr lang="en-US" dirty="0"/>
              <a:t>Delete the </a:t>
            </a:r>
            <a:r>
              <a:rPr lang="en-US" i="1" dirty="0"/>
              <a:t>j</a:t>
            </a:r>
            <a:r>
              <a:rPr lang="en-US" dirty="0"/>
              <a:t>-</a:t>
            </a:r>
            <a:r>
              <a:rPr lang="en-US" dirty="0" err="1"/>
              <a:t>th</a:t>
            </a:r>
            <a:r>
              <a:rPr lang="en-US" dirty="0"/>
              <a:t> character of A[1..j], and convert the first j-1 characters of A into the first k characters of B</a:t>
            </a:r>
            <a:endParaRPr lang="en-US" dirty="0"/>
          </a:p>
          <a:p>
            <a:pPr marL="914400" lvl="1" indent="-514350">
              <a:buFont typeface="+mj-lt"/>
              <a:buAutoNum type="arabicPeriod"/>
            </a:pPr>
            <a:r>
              <a:rPr lang="en-US" dirty="0"/>
              <a:t>This has cost C</a:t>
            </a:r>
            <a:r>
              <a:rPr lang="en-US" baseline="-25000" dirty="0"/>
              <a:t>d</a:t>
            </a:r>
            <a:r>
              <a:rPr lang="en-US" dirty="0"/>
              <a:t> + T(j-1,k)</a:t>
            </a:r>
            <a:endParaRPr lang="en-US" dirty="0"/>
          </a:p>
          <a:p>
            <a:pPr marL="514350" indent="-514350">
              <a:buFont typeface="+mj-lt"/>
              <a:buAutoNum type="arabicPeriod"/>
            </a:pPr>
            <a:r>
              <a:rPr lang="en-US" dirty="0"/>
              <a:t>Convert the first j characters of A into the first k-1 characters of B, and insert a </a:t>
            </a:r>
            <a:r>
              <a:rPr lang="en-US" i="1" dirty="0"/>
              <a:t>k</a:t>
            </a:r>
            <a:r>
              <a:rPr lang="en-US" dirty="0"/>
              <a:t>-</a:t>
            </a:r>
            <a:r>
              <a:rPr lang="en-US" dirty="0" err="1"/>
              <a:t>th</a:t>
            </a:r>
            <a:r>
              <a:rPr lang="en-US" dirty="0"/>
              <a:t> character into B[1..k-1].</a:t>
            </a:r>
            <a:endParaRPr lang="en-US" dirty="0"/>
          </a:p>
          <a:p>
            <a:pPr marL="914400" lvl="1" indent="-514350">
              <a:buFont typeface="+mj-lt"/>
              <a:buAutoNum type="arabicPeriod"/>
            </a:pPr>
            <a:r>
              <a:rPr lang="en-US" dirty="0"/>
              <a:t>This has cost C</a:t>
            </a:r>
            <a:r>
              <a:rPr lang="en-US" baseline="-25000" dirty="0"/>
              <a:t>i</a:t>
            </a:r>
            <a:r>
              <a:rPr lang="en-US" dirty="0"/>
              <a:t> + T(j,k-1)</a:t>
            </a:r>
            <a:endParaRPr lang="en-US" dirty="0"/>
          </a:p>
          <a:p>
            <a:pPr marL="514350" indent="-514350">
              <a:buFont typeface="+mj-lt"/>
              <a:buAutoNum type="arabicPeriod"/>
            </a:pPr>
            <a:r>
              <a:rPr lang="en-US" dirty="0"/>
              <a:t>Replace the j-</a:t>
            </a:r>
            <a:r>
              <a:rPr lang="en-US" dirty="0" err="1"/>
              <a:t>th</a:t>
            </a:r>
            <a:r>
              <a:rPr lang="en-US" dirty="0"/>
              <a:t> character of A with the k-</a:t>
            </a:r>
            <a:r>
              <a:rPr lang="en-US" dirty="0" err="1"/>
              <a:t>th</a:t>
            </a:r>
            <a:r>
              <a:rPr lang="en-US" dirty="0"/>
              <a:t> character of B and convert the first j-1 characters of A into the first k-1 characters of B</a:t>
            </a:r>
            <a:endParaRPr lang="en-US" dirty="0"/>
          </a:p>
          <a:p>
            <a:pPr marL="914400" lvl="1" indent="-514350">
              <a:buFont typeface="+mj-lt"/>
              <a:buAutoNum type="arabicPeriod"/>
            </a:pPr>
            <a:r>
              <a:rPr lang="en-US" dirty="0"/>
              <a:t>This has cost C</a:t>
            </a:r>
            <a:r>
              <a:rPr lang="en-US" baseline="-25000" dirty="0"/>
              <a:t>r</a:t>
            </a:r>
            <a:r>
              <a:rPr lang="en-US" dirty="0"/>
              <a:t> + T(j-1,k-1)</a:t>
            </a:r>
            <a:endParaRPr lang="en-US" dirty="0"/>
          </a:p>
          <a:p>
            <a:pPr marL="514350" indent="-514350">
              <a:buFont typeface="+mj-lt"/>
              <a:buAutoNum type="arabicPeriod"/>
            </a:pPr>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3739"/>
    </mc:Choice>
    <mc:Fallback>
      <p:transition spd="slow" advTm="83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Edit Distance VI</a:t>
            </a:r>
            <a:endParaRPr lang="en-US" dirty="0"/>
          </a:p>
        </p:txBody>
      </p:sp>
      <p:sp>
        <p:nvSpPr>
          <p:cNvPr id="3" name="Content Placeholder 2"/>
          <p:cNvSpPr>
            <a:spLocks noGrp="1"/>
          </p:cNvSpPr>
          <p:nvPr>
            <p:ph idx="1"/>
          </p:nvPr>
        </p:nvSpPr>
        <p:spPr/>
        <p:txBody>
          <a:bodyPr/>
          <a:lstStyle/>
          <a:p>
            <a:pPr marL="514350" indent="-514350">
              <a:buFont typeface="+mj-lt"/>
              <a:buAutoNum type="arabicPeriod" startAt="4"/>
            </a:pPr>
            <a:r>
              <a:rPr lang="en-US" dirty="0"/>
              <a:t>If characters A[j] = B[k], just convert A[1..(j-1)] into B[1..(k-1)]</a:t>
            </a:r>
            <a:endParaRPr lang="en-US" dirty="0"/>
          </a:p>
          <a:p>
            <a:pPr marL="914400" lvl="1" indent="-514350">
              <a:buFont typeface="+mj-lt"/>
              <a:buAutoNum type="arabicPeriod"/>
            </a:pPr>
            <a:r>
              <a:rPr lang="en-US" dirty="0"/>
              <a:t>This has cost T(j-1,k-1)</a:t>
            </a:r>
            <a:endParaRPr lang="en-US" dirty="0"/>
          </a:p>
          <a:p>
            <a:r>
              <a:rPr lang="en-US" dirty="0"/>
              <a:t>This can be written as a recurrence, taking the minimum over all four alternatives at each step:</a:t>
            </a:r>
            <a:endParaRPr lang="en-US" dirty="0"/>
          </a:p>
          <a:p>
            <a:pPr marL="0" indent="0">
              <a:buNone/>
            </a:pPr>
            <a:endParaRPr lang="en-US" dirty="0"/>
          </a:p>
        </p:txBody>
      </p:sp>
      <p:graphicFrame>
        <p:nvGraphicFramePr>
          <p:cNvPr id="4" name="Object 3"/>
          <p:cNvGraphicFramePr>
            <a:graphicFrameLocks noChangeAspect="1"/>
          </p:cNvGraphicFramePr>
          <p:nvPr/>
        </p:nvGraphicFramePr>
        <p:xfrm>
          <a:off x="601663" y="3775075"/>
          <a:ext cx="7986712" cy="2614613"/>
        </p:xfrm>
        <a:graphic>
          <a:graphicData uri="http://schemas.openxmlformats.org/presentationml/2006/ole">
            <mc:AlternateContent xmlns:mc="http://schemas.openxmlformats.org/markup-compatibility/2006">
              <mc:Choice xmlns:v="urn:schemas-microsoft-com:vml" Requires="v">
                <p:oleObj spid="_x0000_s8238" name="Equation" r:id="rId1" imgW="68884800" imgH="22555200" progId="Equation.3">
                  <p:embed/>
                </p:oleObj>
              </mc:Choice>
              <mc:Fallback>
                <p:oleObj name="Equation" r:id="rId1" imgW="68884800" imgH="22555200" progId="Equation.3">
                  <p:embed/>
                  <p:pic>
                    <p:nvPicPr>
                      <p:cNvPr id="0" name="Picture 8237"/>
                      <p:cNvPicPr/>
                      <p:nvPr/>
                    </p:nvPicPr>
                    <p:blipFill>
                      <a:blip r:embed="rId2"/>
                      <a:stretch>
                        <a:fillRect/>
                      </a:stretch>
                    </p:blipFill>
                    <p:spPr>
                      <a:xfrm>
                        <a:off x="601663" y="3775075"/>
                        <a:ext cx="7986712" cy="2614613"/>
                      </a:xfrm>
                      <a:prstGeom prst="rect">
                        <a:avLst/>
                      </a:prstGeom>
                    </p:spPr>
                  </p:pic>
                </p:oleObj>
              </mc:Fallback>
            </mc:AlternateContent>
          </a:graphicData>
        </a:graphic>
      </p:graphicFrame>
      <p:pic>
        <p:nvPicPr>
          <p:cNvPr id="5" name="Audio 4">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4123"/>
    </mc:Choice>
    <mc:Fallback>
      <p:transition spd="slow" advTm="44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Edit Distance VII</a:t>
            </a:r>
            <a:endParaRPr lang="en-US" dirty="0"/>
          </a:p>
        </p:txBody>
      </p:sp>
      <p:sp>
        <p:nvSpPr>
          <p:cNvPr id="3" name="Content Placeholder 2"/>
          <p:cNvSpPr>
            <a:spLocks noGrp="1"/>
          </p:cNvSpPr>
          <p:nvPr>
            <p:ph idx="1"/>
          </p:nvPr>
        </p:nvSpPr>
        <p:spPr/>
        <p:txBody>
          <a:bodyPr/>
          <a:lstStyle/>
          <a:p>
            <a:r>
              <a:rPr lang="en-US" dirty="0"/>
              <a:t>This takes a total O(</a:t>
            </a:r>
            <a:r>
              <a:rPr lang="en-US" dirty="0" err="1"/>
              <a:t>mn</a:t>
            </a:r>
            <a:r>
              <a:rPr lang="en-US" dirty="0"/>
              <a:t>) time to run,  because it solves </a:t>
            </a:r>
            <a:r>
              <a:rPr lang="en-US" dirty="0" err="1"/>
              <a:t>mn</a:t>
            </a:r>
            <a:r>
              <a:rPr lang="en-US" dirty="0"/>
              <a:t> </a:t>
            </a:r>
            <a:r>
              <a:rPr lang="en-US" dirty="0" err="1"/>
              <a:t>subproblems</a:t>
            </a:r>
            <a:r>
              <a:rPr lang="en-US" dirty="0"/>
              <a:t>, each of which takes constant (or zero) time.</a:t>
            </a:r>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392"/>
    </mc:Choice>
    <mc:Fallback>
      <p:transition spd="slow" advTm="23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 Down</a:t>
            </a:r>
            <a:endParaRPr lang="en-US" dirty="0"/>
          </a:p>
        </p:txBody>
      </p:sp>
      <p:sp>
        <p:nvSpPr>
          <p:cNvPr id="3" name="Content Placeholder 2"/>
          <p:cNvSpPr>
            <a:spLocks noGrp="1"/>
          </p:cNvSpPr>
          <p:nvPr>
            <p:ph idx="1"/>
          </p:nvPr>
        </p:nvSpPr>
        <p:spPr/>
        <p:txBody>
          <a:bodyPr/>
          <a:lstStyle/>
          <a:p>
            <a:r>
              <a:rPr lang="en-US" dirty="0"/>
              <a:t>Same as bottom up, except you start with the original problem.</a:t>
            </a:r>
            <a:endParaRPr lang="en-US" dirty="0"/>
          </a:p>
          <a:p>
            <a:r>
              <a:rPr lang="en-US" dirty="0"/>
              <a:t>When the recursion bottoms out, you fill in the bottomed-out table value.  </a:t>
            </a:r>
            <a:endParaRPr lang="en-US" dirty="0"/>
          </a:p>
          <a:p>
            <a:r>
              <a:rPr lang="en-US" dirty="0"/>
              <a:t>When you work your way back up the recursion tree, you fill in the intermediate results as you go.</a:t>
            </a:r>
            <a:endParaRPr lang="en-US" dirty="0"/>
          </a:p>
          <a:p>
            <a:r>
              <a:rPr lang="en-US" dirty="0"/>
              <a:t>Sometimes called “</a:t>
            </a:r>
            <a:r>
              <a:rPr lang="en-US" dirty="0" err="1"/>
              <a:t>memoization</a:t>
            </a:r>
            <a:r>
              <a:rPr lang="en-US" dirty="0"/>
              <a:t>”.</a:t>
            </a:r>
            <a:endParaRPr lang="en-US" dirty="0"/>
          </a:p>
          <a:p>
            <a:r>
              <a:rPr lang="en-US" dirty="0"/>
              <a:t>Often better than bottom up when you don’t expect to have to calculate most of the smaller </a:t>
            </a:r>
            <a:r>
              <a:rPr lang="en-US" dirty="0" err="1"/>
              <a:t>subproblems</a:t>
            </a:r>
            <a:r>
              <a:rPr lang="en-US" dirty="0"/>
              <a:t>.</a:t>
            </a:r>
            <a:endParaRPr lang="en-US" dirty="0"/>
          </a:p>
          <a:p>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930"/>
    </mc:Choice>
    <mc:Fallback>
      <p:transition spd="slow" advTm="399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Coin changing</a:t>
            </a:r>
            <a:endParaRPr lang="en-US" dirty="0"/>
          </a:p>
        </p:txBody>
      </p:sp>
      <p:sp>
        <p:nvSpPr>
          <p:cNvPr id="3" name="Content Placeholder 2"/>
          <p:cNvSpPr>
            <a:spLocks noGrp="1"/>
          </p:cNvSpPr>
          <p:nvPr>
            <p:ph idx="1"/>
          </p:nvPr>
        </p:nvSpPr>
        <p:spPr/>
        <p:txBody>
          <a:bodyPr/>
          <a:lstStyle/>
          <a:p>
            <a:r>
              <a:rPr lang="en-US" dirty="0"/>
              <a:t>There are many different systems of denominations for coins/bills.  Here are three:</a:t>
            </a:r>
            <a:endParaRPr lang="en-US" dirty="0"/>
          </a:p>
          <a:p>
            <a:r>
              <a:rPr lang="en-US" dirty="0"/>
              <a:t>Old (pre-1971) British system:</a:t>
            </a:r>
            <a:endParaRPr lang="en-US" dirty="0"/>
          </a:p>
          <a:p>
            <a:pPr lvl="1"/>
            <a:r>
              <a:rPr lang="en-US" dirty="0"/>
              <a:t>0.5p, 1p, 3p, 6p, 12p, 24p, 36p, 60p, 1</a:t>
            </a:r>
            <a:r>
              <a:rPr lang="en-US" dirty="0">
                <a:latin typeface="Calibri" panose="020F0502020204030204" pitchFamily="34" charset="0"/>
                <a:cs typeface="Calibri" panose="020F0502020204030204" pitchFamily="34" charset="0"/>
              </a:rPr>
              <a:t>₤, 2 ₤, 5 ₤, 10 ₤</a:t>
            </a:r>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Modern British system:</a:t>
            </a:r>
            <a:endParaRPr lang="en-US" dirty="0">
              <a:latin typeface="Calibri" panose="020F0502020204030204" pitchFamily="34" charset="0"/>
              <a:cs typeface="Calibri" panose="020F0502020204030204" pitchFamily="34" charset="0"/>
            </a:endParaRPr>
          </a:p>
          <a:p>
            <a:pPr lvl="1"/>
            <a:r>
              <a:rPr lang="en-US" dirty="0">
                <a:latin typeface="Calibri" panose="020F0502020204030204" pitchFamily="34" charset="0"/>
                <a:cs typeface="Calibri" panose="020F0502020204030204" pitchFamily="34" charset="0"/>
              </a:rPr>
              <a:t>1p, 5p, 10p, 20p, 50p, </a:t>
            </a:r>
            <a:r>
              <a:rPr lang="en-US" dirty="0"/>
              <a:t>1</a:t>
            </a:r>
            <a:r>
              <a:rPr lang="en-US" dirty="0">
                <a:latin typeface="Calibri" panose="020F0502020204030204" pitchFamily="34" charset="0"/>
                <a:cs typeface="Calibri" panose="020F0502020204030204" pitchFamily="34" charset="0"/>
              </a:rPr>
              <a:t>₤, 2 ₤, 5 ₤, 10 ₤</a:t>
            </a:r>
            <a:endParaRPr lang="en-US" dirty="0">
              <a:latin typeface="Calibri" panose="020F0502020204030204" pitchFamily="34" charset="0"/>
              <a:cs typeface="Calibri" panose="020F0502020204030204" pitchFamily="34" charset="0"/>
            </a:endParaRPr>
          </a:p>
          <a:p>
            <a:r>
              <a:rPr lang="en-US" dirty="0"/>
              <a:t>American system:</a:t>
            </a:r>
            <a:endParaRPr lang="en-US" dirty="0"/>
          </a:p>
          <a:p>
            <a:pPr lvl="1"/>
            <a:r>
              <a:rPr lang="en-US" dirty="0"/>
              <a:t>1</a:t>
            </a:r>
            <a:r>
              <a:rPr lang="en-US" dirty="0">
                <a:latin typeface="Calibri" panose="020F0502020204030204" pitchFamily="34" charset="0"/>
                <a:cs typeface="Calibri" panose="020F0502020204030204" pitchFamily="34" charset="0"/>
              </a:rPr>
              <a:t>₵, 5 ₵, 10 ₵, 25 ₵, 50 ₵, $1, $2, $5, $10, $20, $100</a:t>
            </a:r>
            <a:endParaRPr lang="en-US" dirty="0"/>
          </a:p>
        </p:txBody>
      </p:sp>
      <p:sp>
        <p:nvSpPr>
          <p:cNvPr id="4" name="Ink 3"/>
          <p:cNvSpPr/>
          <p:nvPr/>
        </p:nvSpPr>
        <p:spPr bwMode="auto">
          <a:xfrm>
            <a:off x="1171800" y="5231160"/>
            <a:ext cx="4908600" cy="450000"/>
          </a:xfrm>
          <a:prstGeom prst="rect">
            <a:avLst/>
          </a:prstGeom>
        </p:spPr>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6332"/>
    </mc:Choice>
    <mc:Fallback>
      <p:transition spd="slow" advTm="76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Coin changing</a:t>
            </a:r>
            <a:endParaRPr lang="en-US" dirty="0"/>
          </a:p>
        </p:txBody>
      </p:sp>
      <p:sp>
        <p:nvSpPr>
          <p:cNvPr id="3" name="Content Placeholder 2"/>
          <p:cNvSpPr>
            <a:spLocks noGrp="1"/>
          </p:cNvSpPr>
          <p:nvPr>
            <p:ph idx="1"/>
          </p:nvPr>
        </p:nvSpPr>
        <p:spPr/>
        <p:txBody>
          <a:bodyPr/>
          <a:lstStyle/>
          <a:p>
            <a:r>
              <a:rPr lang="en-US" dirty="0"/>
              <a:t>In some systems it’s always optimal to give back change by starting with the largest denomination; in others it’s not.</a:t>
            </a:r>
            <a:endParaRPr lang="en-US" dirty="0"/>
          </a:p>
          <a:p>
            <a:pPr lvl="1"/>
            <a:r>
              <a:rPr lang="en-US" dirty="0"/>
              <a:t>In fact, it’s related to “</a:t>
            </a:r>
            <a:r>
              <a:rPr lang="en-US" dirty="0" err="1"/>
              <a:t>Matroid</a:t>
            </a:r>
            <a:r>
              <a:rPr lang="en-US" dirty="0"/>
              <a:t> Theory” which is a graduate level topic (read the end of CLRS Chapter 16 if you’re interested).</a:t>
            </a:r>
            <a:endParaRPr lang="en-US" dirty="0"/>
          </a:p>
          <a:p>
            <a:r>
              <a:rPr lang="en-US" dirty="0"/>
              <a:t>But a recursive brute force approach will always work give the optimal solution.</a:t>
            </a:r>
            <a:endParaRPr lang="en-US" dirty="0"/>
          </a:p>
          <a:p>
            <a:pPr lvl="1"/>
            <a:r>
              <a:rPr lang="en-US" dirty="0"/>
              <a:t>And it can be sped up by dynamic programming.</a:t>
            </a:r>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782"/>
    </mc:Choice>
    <mc:Fallback>
      <p:transition spd="slow" advTm="41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Formulation of Coin Changing Program I</a:t>
            </a:r>
            <a:endParaRPr lang="en-US" dirty="0"/>
          </a:p>
        </p:txBody>
      </p:sp>
      <p:sp>
        <p:nvSpPr>
          <p:cNvPr id="3" name="Content Placeholder 2"/>
          <p:cNvSpPr>
            <a:spLocks noGrp="1"/>
          </p:cNvSpPr>
          <p:nvPr>
            <p:ph idx="1"/>
          </p:nvPr>
        </p:nvSpPr>
        <p:spPr/>
        <p:txBody>
          <a:bodyPr/>
          <a:lstStyle/>
          <a:p>
            <a:r>
              <a:rPr lang="en-US" dirty="0"/>
              <a:t>Suppose I want to make change for amount </a:t>
            </a:r>
            <a:r>
              <a:rPr lang="en-US" i="1" dirty="0"/>
              <a:t>m</a:t>
            </a:r>
            <a:r>
              <a:rPr lang="en-US" dirty="0"/>
              <a:t> of money.  I have c different coins, each of value v</a:t>
            </a:r>
            <a:r>
              <a:rPr lang="en-US" baseline="-25000" dirty="0"/>
              <a:t>i</a:t>
            </a:r>
            <a:r>
              <a:rPr lang="en-US" dirty="0"/>
              <a:t>, </a:t>
            </a:r>
            <a:r>
              <a:rPr lang="en-US" dirty="0" err="1"/>
              <a:t>i</a:t>
            </a:r>
            <a:r>
              <a:rPr lang="en-US" dirty="0"/>
              <a:t>=1,…,c. Assume there are plenty of coins of each denomination.</a:t>
            </a:r>
            <a:endParaRPr lang="en-US" dirty="0"/>
          </a:p>
          <a:p>
            <a:pPr lvl="1"/>
            <a:r>
              <a:rPr lang="en-US" dirty="0"/>
              <a:t>Assume that if j &lt; k, </a:t>
            </a:r>
            <a:r>
              <a:rPr lang="en-US" dirty="0" err="1"/>
              <a:t>v</a:t>
            </a:r>
            <a:r>
              <a:rPr lang="en-US" baseline="-25000" dirty="0" err="1"/>
              <a:t>j</a:t>
            </a:r>
            <a:r>
              <a:rPr lang="en-US" dirty="0"/>
              <a:t> &gt; </a:t>
            </a:r>
            <a:r>
              <a:rPr lang="en-US" dirty="0" err="1"/>
              <a:t>v</a:t>
            </a:r>
            <a:r>
              <a:rPr lang="en-US" baseline="-25000" dirty="0" err="1"/>
              <a:t>k</a:t>
            </a:r>
            <a:endParaRPr lang="en-US" baseline="-25000" dirty="0"/>
          </a:p>
          <a:p>
            <a:pPr lvl="1"/>
            <a:r>
              <a:rPr lang="en-US" dirty="0"/>
              <a:t>In other words, coins ordered from greatest to least value (doesn’t really matter but quicker)</a:t>
            </a:r>
            <a:endParaRPr lang="en-US" dirty="0"/>
          </a:p>
          <a:p>
            <a:r>
              <a:rPr lang="en-US" dirty="0"/>
              <a:t>I want to minimize the number of coins N(m) that I use.</a:t>
            </a:r>
            <a:endParaRPr lang="en-US" dirty="0"/>
          </a:p>
          <a:p>
            <a:endParaRPr lang="en-US" dirty="0"/>
          </a:p>
        </p:txBody>
      </p:sp>
      <p:sp>
        <p:nvSpPr>
          <p:cNvPr id="4" name="Ink 3"/>
          <p:cNvSpPr/>
          <p:nvPr/>
        </p:nvSpPr>
        <p:spPr bwMode="auto">
          <a:xfrm>
            <a:off x="3026520" y="1355040"/>
            <a:ext cx="4784760" cy="480960"/>
          </a:xfrm>
          <a:prstGeom prst="rect">
            <a:avLst/>
          </a:prstGeom>
        </p:spPr>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3668"/>
    </mc:Choice>
    <mc:Fallback>
      <p:transition spd="slow" advTm="73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Formulation of Coin Changing Program II</a:t>
            </a:r>
            <a:endParaRPr lang="en-US" dirty="0"/>
          </a:p>
        </p:txBody>
      </p:sp>
      <p:sp>
        <p:nvSpPr>
          <p:cNvPr id="3" name="Content Placeholder 2"/>
          <p:cNvSpPr>
            <a:spLocks noGrp="1"/>
          </p:cNvSpPr>
          <p:nvPr>
            <p:ph idx="1"/>
          </p:nvPr>
        </p:nvSpPr>
        <p:spPr/>
        <p:txBody>
          <a:bodyPr/>
          <a:lstStyle/>
          <a:p>
            <a:r>
              <a:rPr lang="en-US" dirty="0"/>
              <a:t>Then to minimize the number of coins to make change of amount </a:t>
            </a:r>
            <a:r>
              <a:rPr lang="en-US" i="1" dirty="0"/>
              <a:t>m:</a:t>
            </a:r>
            <a:endParaRPr lang="en-US" i="1" dirty="0"/>
          </a:p>
          <a:p>
            <a:pPr lvl="1"/>
            <a:r>
              <a:rPr lang="en-US" dirty="0"/>
              <a:t>I determine the minimum number of coins to make change amount </a:t>
            </a:r>
            <a:r>
              <a:rPr lang="en-US" i="1" dirty="0"/>
              <a:t>m-</a:t>
            </a:r>
            <a:r>
              <a:rPr lang="en-US" i="1" dirty="0" err="1"/>
              <a:t>v</a:t>
            </a:r>
            <a:r>
              <a:rPr lang="en-US" i="1" baseline="-25000" dirty="0" err="1"/>
              <a:t>j</a:t>
            </a:r>
            <a:r>
              <a:rPr lang="en-US" i="1" dirty="0"/>
              <a:t> </a:t>
            </a:r>
            <a:r>
              <a:rPr lang="en-US" dirty="0"/>
              <a:t>for each </a:t>
            </a:r>
            <a:r>
              <a:rPr lang="en-US" i="1" dirty="0"/>
              <a:t>j</a:t>
            </a:r>
            <a:endParaRPr lang="en-US" i="1" dirty="0"/>
          </a:p>
          <a:p>
            <a:pPr lvl="1"/>
            <a:r>
              <a:rPr lang="en-US" dirty="0"/>
              <a:t>I find the minimum of all the above, and add one coin.</a:t>
            </a:r>
            <a:endParaRPr lang="en-US" dirty="0"/>
          </a:p>
          <a:p>
            <a:r>
              <a:rPr lang="en-US" dirty="0"/>
              <a:t>So if </a:t>
            </a:r>
            <a:r>
              <a:rPr lang="en-US" i="1" dirty="0"/>
              <a:t>N(m) </a:t>
            </a:r>
            <a:r>
              <a:rPr lang="en-US" dirty="0"/>
              <a:t>is the minimum number of coins to make change of amount </a:t>
            </a:r>
            <a:r>
              <a:rPr lang="en-US" i="1" dirty="0"/>
              <a:t>m</a:t>
            </a:r>
            <a:r>
              <a:rPr lang="en-US" dirty="0"/>
              <a:t>, then I can write the following equation:</a:t>
            </a:r>
            <a:endParaRPr lang="en-US" dirty="0"/>
          </a:p>
          <a:p>
            <a:endParaRPr lang="en-US" dirty="0"/>
          </a:p>
        </p:txBody>
      </p:sp>
      <p:graphicFrame>
        <p:nvGraphicFramePr>
          <p:cNvPr id="5" name="Object 4"/>
          <p:cNvGraphicFramePr>
            <a:graphicFrameLocks noChangeAspect="1"/>
          </p:cNvGraphicFramePr>
          <p:nvPr/>
        </p:nvGraphicFramePr>
        <p:xfrm>
          <a:off x="1673225" y="4532313"/>
          <a:ext cx="5522913" cy="1311275"/>
        </p:xfrm>
        <a:graphic>
          <a:graphicData uri="http://schemas.openxmlformats.org/presentationml/2006/ole">
            <mc:AlternateContent xmlns:mc="http://schemas.openxmlformats.org/markup-compatibility/2006">
              <mc:Choice xmlns:v="urn:schemas-microsoft-com:vml" Requires="v">
                <p:oleObj spid="_x0000_s7226" name="Equation" r:id="rId1" imgW="42367200" imgH="10058400" progId="Equation.DSMT4">
                  <p:embed/>
                </p:oleObj>
              </mc:Choice>
              <mc:Fallback>
                <p:oleObj name="Equation" r:id="rId1" imgW="42367200" imgH="10058400" progId="Equation.DSMT4">
                  <p:embed/>
                  <p:pic>
                    <p:nvPicPr>
                      <p:cNvPr id="0" name="Picture 7225"/>
                      <p:cNvPicPr/>
                      <p:nvPr/>
                    </p:nvPicPr>
                    <p:blipFill>
                      <a:blip r:embed="rId2"/>
                      <a:stretch>
                        <a:fillRect/>
                      </a:stretch>
                    </p:blipFill>
                    <p:spPr>
                      <a:xfrm>
                        <a:off x="1673225" y="4532313"/>
                        <a:ext cx="5522913" cy="1311275"/>
                      </a:xfrm>
                      <a:prstGeom prst="rect">
                        <a:avLst/>
                      </a:prstGeom>
                    </p:spPr>
                  </p:pic>
                </p:oleObj>
              </mc:Fallback>
            </mc:AlternateContent>
          </a:graphicData>
        </a:graphic>
      </p:graphicFrame>
      <p:sp>
        <p:nvSpPr>
          <p:cNvPr id="4" name="Ink 3"/>
          <p:cNvSpPr/>
          <p:nvPr/>
        </p:nvSpPr>
        <p:spPr bwMode="auto">
          <a:xfrm>
            <a:off x="1628280" y="1753920"/>
            <a:ext cx="5183280" cy="3924000"/>
          </a:xfrm>
          <a:prstGeom prst="rect">
            <a:avLst/>
          </a:prstGeom>
        </p:spPr>
      </p:sp>
      <p:pic>
        <p:nvPicPr>
          <p:cNvPr id="6" name="Audio 5">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6896"/>
    </mc:Choice>
    <mc:Fallback>
      <p:transition spd="slow" advTm="106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92162"/>
          </a:xfrm>
        </p:spPr>
        <p:txBody>
          <a:bodyPr/>
          <a:lstStyle/>
          <a:p>
            <a:r>
              <a:rPr lang="en-US" dirty="0"/>
              <a:t>Brute Force Coin Changing Algorithm</a:t>
            </a:r>
            <a:endParaRPr lang="en-US" dirty="0"/>
          </a:p>
        </p:txBody>
      </p:sp>
      <p:sp>
        <p:nvSpPr>
          <p:cNvPr id="3" name="Content Placeholder 2"/>
          <p:cNvSpPr>
            <a:spLocks noGrp="1"/>
          </p:cNvSpPr>
          <p:nvPr>
            <p:ph idx="1"/>
          </p:nvPr>
        </p:nvSpPr>
        <p:spPr>
          <a:xfrm>
            <a:off x="457200" y="990600"/>
            <a:ext cx="8229600" cy="5486399"/>
          </a:xfrm>
        </p:spPr>
        <p:txBody>
          <a:bodyPr>
            <a:normAutofit/>
          </a:bodyPr>
          <a:lstStyle/>
          <a:p>
            <a:pPr marL="0" indent="0">
              <a:buNone/>
            </a:pPr>
            <a:r>
              <a:rPr lang="en-US" sz="2200" b="1" dirty="0">
                <a:latin typeface="Courier New" panose="02070309020205020404" pitchFamily="49" charset="0"/>
                <a:cs typeface="Courier New" panose="02070309020205020404" pitchFamily="49" charset="0"/>
              </a:rPr>
              <a:t>// m and v meanings on previous slide</a:t>
            </a:r>
            <a:endParaRPr lang="en-US" sz="2200" b="1" dirty="0">
              <a:latin typeface="Courier New" panose="02070309020205020404" pitchFamily="49" charset="0"/>
              <a:cs typeface="Courier New" panose="02070309020205020404" pitchFamily="49" charset="0"/>
            </a:endParaRPr>
          </a:p>
          <a:p>
            <a:pPr marL="0" indent="0">
              <a:buNone/>
            </a:pPr>
            <a:r>
              <a:rPr lang="en-US" sz="2200" b="1" dirty="0" err="1">
                <a:latin typeface="Courier New" panose="02070309020205020404" pitchFamily="49" charset="0"/>
                <a:cs typeface="Courier New" panose="02070309020205020404" pitchFamily="49" charset="0"/>
              </a:rPr>
              <a:t>int</a:t>
            </a:r>
            <a:r>
              <a:rPr lang="en-US" sz="2200" b="1" dirty="0">
                <a:latin typeface="Courier New" panose="02070309020205020404" pitchFamily="49" charset="0"/>
                <a:cs typeface="Courier New" panose="02070309020205020404" pitchFamily="49" charset="0"/>
              </a:rPr>
              <a:t> </a:t>
            </a:r>
            <a:r>
              <a:rPr lang="en-US" sz="2200" b="1" dirty="0" err="1">
                <a:latin typeface="Courier New" panose="02070309020205020404" pitchFamily="49" charset="0"/>
                <a:cs typeface="Courier New" panose="02070309020205020404" pitchFamily="49" charset="0"/>
              </a:rPr>
              <a:t>minChg</a:t>
            </a:r>
            <a:r>
              <a:rPr lang="en-US" sz="2200" b="1" dirty="0">
                <a:latin typeface="Courier New" panose="02070309020205020404" pitchFamily="49" charset="0"/>
                <a:cs typeface="Courier New" panose="02070309020205020404" pitchFamily="49" charset="0"/>
              </a:rPr>
              <a:t>( </a:t>
            </a:r>
            <a:r>
              <a:rPr lang="en-US" sz="2200" b="1" dirty="0" err="1">
                <a:latin typeface="Courier New" panose="02070309020205020404" pitchFamily="49" charset="0"/>
                <a:cs typeface="Courier New" panose="02070309020205020404" pitchFamily="49" charset="0"/>
              </a:rPr>
              <a:t>int</a:t>
            </a:r>
            <a:r>
              <a:rPr lang="en-US" sz="2200" b="1" dirty="0">
                <a:latin typeface="Courier New" panose="02070309020205020404" pitchFamily="49" charset="0"/>
                <a:cs typeface="Courier New" panose="02070309020205020404" pitchFamily="49" charset="0"/>
              </a:rPr>
              <a:t> m, </a:t>
            </a:r>
            <a:r>
              <a:rPr lang="en-US" sz="2200" b="1" dirty="0" err="1">
                <a:latin typeface="Courier New" panose="02070309020205020404" pitchFamily="49" charset="0"/>
                <a:cs typeface="Courier New" panose="02070309020205020404" pitchFamily="49" charset="0"/>
              </a:rPr>
              <a:t>int</a:t>
            </a:r>
            <a:r>
              <a:rPr lang="en-US" sz="2200" b="1" dirty="0">
                <a:latin typeface="Courier New" panose="02070309020205020404" pitchFamily="49" charset="0"/>
                <a:cs typeface="Courier New" panose="02070309020205020404" pitchFamily="49" charset="0"/>
              </a:rPr>
              <a:t>[] v ) {</a:t>
            </a:r>
            <a:endParaRPr lang="en-US" sz="2200" b="1" dirty="0">
              <a:latin typeface="Courier New" panose="02070309020205020404" pitchFamily="49" charset="0"/>
              <a:cs typeface="Courier New" panose="02070309020205020404" pitchFamily="49" charset="0"/>
            </a:endParaRPr>
          </a:p>
          <a:p>
            <a:pPr marL="0" indent="0">
              <a:buNone/>
            </a:pPr>
            <a:r>
              <a:rPr lang="en-US" sz="2200" b="1" dirty="0">
                <a:latin typeface="Courier New" panose="02070309020205020404" pitchFamily="49" charset="0"/>
                <a:cs typeface="Courier New" panose="02070309020205020404" pitchFamily="49" charset="0"/>
              </a:rPr>
              <a:t>  if ( m == 0 ) {</a:t>
            </a:r>
            <a:endParaRPr lang="en-US" sz="2200" b="1" dirty="0">
              <a:latin typeface="Courier New" panose="02070309020205020404" pitchFamily="49" charset="0"/>
              <a:cs typeface="Courier New" panose="02070309020205020404" pitchFamily="49" charset="0"/>
            </a:endParaRPr>
          </a:p>
          <a:p>
            <a:pPr marL="0" indent="0">
              <a:buNone/>
            </a:pPr>
            <a:r>
              <a:rPr lang="en-US" sz="2200" b="1" dirty="0">
                <a:latin typeface="Courier New" panose="02070309020205020404" pitchFamily="49" charset="0"/>
                <a:cs typeface="Courier New" panose="02070309020205020404" pitchFamily="49" charset="0"/>
              </a:rPr>
              <a:t>    return 0;</a:t>
            </a:r>
            <a:endParaRPr lang="en-US" sz="2200" b="1" dirty="0">
              <a:latin typeface="Courier New" panose="02070309020205020404" pitchFamily="49" charset="0"/>
              <a:cs typeface="Courier New" panose="02070309020205020404" pitchFamily="49" charset="0"/>
            </a:endParaRPr>
          </a:p>
          <a:p>
            <a:pPr marL="0" indent="0">
              <a:buNone/>
            </a:pPr>
            <a:r>
              <a:rPr lang="en-US" sz="2200" b="1" dirty="0">
                <a:latin typeface="Courier New" panose="02070309020205020404" pitchFamily="49" charset="0"/>
                <a:cs typeface="Courier New" panose="02070309020205020404" pitchFamily="49" charset="0"/>
              </a:rPr>
              <a:t>  }</a:t>
            </a:r>
            <a:endParaRPr lang="en-US" sz="2200" b="1" dirty="0">
              <a:latin typeface="Courier New" panose="02070309020205020404" pitchFamily="49" charset="0"/>
              <a:cs typeface="Courier New" panose="02070309020205020404" pitchFamily="49" charset="0"/>
            </a:endParaRPr>
          </a:p>
          <a:p>
            <a:pPr marL="0" indent="0">
              <a:buNone/>
            </a:pPr>
            <a:r>
              <a:rPr lang="en-US" sz="2200" b="1" dirty="0">
                <a:latin typeface="Courier New" panose="02070309020205020404" pitchFamily="49" charset="0"/>
                <a:cs typeface="Courier New" panose="02070309020205020404" pitchFamily="49" charset="0"/>
              </a:rPr>
              <a:t>  </a:t>
            </a:r>
            <a:r>
              <a:rPr lang="en-US" sz="2200" b="1" dirty="0" err="1">
                <a:latin typeface="Courier New" panose="02070309020205020404" pitchFamily="49" charset="0"/>
                <a:cs typeface="Courier New" panose="02070309020205020404" pitchFamily="49" charset="0"/>
              </a:rPr>
              <a:t>nrCoins</a:t>
            </a:r>
            <a:r>
              <a:rPr lang="en-US" sz="2200" b="1" dirty="0">
                <a:latin typeface="Courier New" panose="02070309020205020404" pitchFamily="49" charset="0"/>
                <a:cs typeface="Courier New" panose="02070309020205020404" pitchFamily="49" charset="0"/>
              </a:rPr>
              <a:t> = 0;</a:t>
            </a:r>
            <a:endParaRPr lang="en-US" sz="2200" b="1" dirty="0">
              <a:latin typeface="Courier New" panose="02070309020205020404" pitchFamily="49" charset="0"/>
              <a:cs typeface="Courier New" panose="02070309020205020404" pitchFamily="49" charset="0"/>
            </a:endParaRPr>
          </a:p>
          <a:p>
            <a:pPr marL="0" indent="0">
              <a:buNone/>
            </a:pPr>
            <a:r>
              <a:rPr lang="en-US" sz="2200" b="1" dirty="0">
                <a:latin typeface="Courier New" panose="02070309020205020404" pitchFamily="49" charset="0"/>
                <a:cs typeface="Courier New" panose="02070309020205020404" pitchFamily="49" charset="0"/>
              </a:rPr>
              <a:t>  for (k=0; k&lt;</a:t>
            </a:r>
            <a:r>
              <a:rPr lang="en-US" sz="2200" b="1" dirty="0" err="1">
                <a:latin typeface="Courier New" panose="02070309020205020404" pitchFamily="49" charset="0"/>
                <a:cs typeface="Courier New" panose="02070309020205020404" pitchFamily="49" charset="0"/>
              </a:rPr>
              <a:t>v.length</a:t>
            </a:r>
            <a:r>
              <a:rPr lang="en-US" sz="2200" b="1" dirty="0">
                <a:latin typeface="Courier New" panose="02070309020205020404" pitchFamily="49" charset="0"/>
                <a:cs typeface="Courier New" panose="02070309020205020404" pitchFamily="49" charset="0"/>
              </a:rPr>
              <a:t>, v[k]&lt;=m; k++) {</a:t>
            </a:r>
            <a:endParaRPr lang="en-US" sz="2200" b="1" dirty="0">
              <a:latin typeface="Courier New" panose="02070309020205020404" pitchFamily="49" charset="0"/>
              <a:cs typeface="Courier New" panose="02070309020205020404" pitchFamily="49" charset="0"/>
            </a:endParaRPr>
          </a:p>
          <a:p>
            <a:pPr marL="0" indent="0">
              <a:buNone/>
            </a:pPr>
            <a:r>
              <a:rPr lang="en-US" sz="2200" b="1" dirty="0">
                <a:latin typeface="Courier New" panose="02070309020205020404" pitchFamily="49" charset="0"/>
                <a:cs typeface="Courier New" panose="02070309020205020404" pitchFamily="49" charset="0"/>
              </a:rPr>
              <a:t>    </a:t>
            </a:r>
            <a:r>
              <a:rPr lang="en-US" sz="2200" b="1" dirty="0" err="1">
                <a:latin typeface="Courier New" panose="02070309020205020404" pitchFamily="49" charset="0"/>
                <a:cs typeface="Courier New" panose="02070309020205020404" pitchFamily="49" charset="0"/>
              </a:rPr>
              <a:t>nrCoins</a:t>
            </a:r>
            <a:r>
              <a:rPr lang="en-US" sz="2200" b="1" dirty="0">
                <a:latin typeface="Courier New" panose="02070309020205020404" pitchFamily="49" charset="0"/>
                <a:cs typeface="Courier New" panose="02070309020205020404" pitchFamily="49" charset="0"/>
              </a:rPr>
              <a:t> = 1+min(</a:t>
            </a:r>
            <a:r>
              <a:rPr lang="en-US" sz="2200" b="1" dirty="0" err="1">
                <a:latin typeface="Courier New" panose="02070309020205020404" pitchFamily="49" charset="0"/>
                <a:cs typeface="Courier New" panose="02070309020205020404" pitchFamily="49" charset="0"/>
              </a:rPr>
              <a:t>minChg</a:t>
            </a:r>
            <a:r>
              <a:rPr lang="en-US" sz="2200" b="1" dirty="0">
                <a:latin typeface="Courier New" panose="02070309020205020404" pitchFamily="49" charset="0"/>
                <a:cs typeface="Courier New" panose="02070309020205020404" pitchFamily="49" charset="0"/>
              </a:rPr>
              <a:t>(m-v[k], </a:t>
            </a:r>
            <a:r>
              <a:rPr lang="en-US" sz="2200" b="1" dirty="0" err="1">
                <a:latin typeface="Courier New" panose="02070309020205020404" pitchFamily="49" charset="0"/>
                <a:cs typeface="Courier New" panose="02070309020205020404" pitchFamily="49" charset="0"/>
              </a:rPr>
              <a:t>int</a:t>
            </a:r>
            <a:r>
              <a:rPr lang="en-US" sz="2200" b="1" dirty="0">
                <a:latin typeface="Courier New" panose="02070309020205020404" pitchFamily="49" charset="0"/>
                <a:cs typeface="Courier New" panose="02070309020205020404" pitchFamily="49" charset="0"/>
              </a:rPr>
              <a:t>[] v) );</a:t>
            </a:r>
            <a:endParaRPr lang="en-US" sz="2200" b="1" dirty="0">
              <a:latin typeface="Courier New" panose="02070309020205020404" pitchFamily="49" charset="0"/>
              <a:cs typeface="Courier New" panose="02070309020205020404" pitchFamily="49" charset="0"/>
            </a:endParaRPr>
          </a:p>
          <a:p>
            <a:pPr marL="0" indent="0">
              <a:buNone/>
            </a:pPr>
            <a:r>
              <a:rPr lang="en-US" sz="2200" b="1" dirty="0">
                <a:latin typeface="Courier New" panose="02070309020205020404" pitchFamily="49" charset="0"/>
                <a:cs typeface="Courier New" panose="02070309020205020404" pitchFamily="49" charset="0"/>
              </a:rPr>
              <a:t>  }</a:t>
            </a:r>
            <a:endParaRPr lang="en-US" sz="2200" b="1" dirty="0">
              <a:latin typeface="Courier New" panose="02070309020205020404" pitchFamily="49" charset="0"/>
              <a:cs typeface="Courier New" panose="02070309020205020404" pitchFamily="49" charset="0"/>
            </a:endParaRPr>
          </a:p>
          <a:p>
            <a:pPr marL="0" indent="0">
              <a:buNone/>
            </a:pPr>
            <a:r>
              <a:rPr lang="en-US" sz="2200" b="1" dirty="0">
                <a:latin typeface="Courier New" panose="02070309020205020404" pitchFamily="49" charset="0"/>
                <a:cs typeface="Courier New" panose="02070309020205020404" pitchFamily="49" charset="0"/>
              </a:rPr>
              <a:t>  return </a:t>
            </a:r>
            <a:r>
              <a:rPr lang="en-US" sz="2200" b="1" dirty="0" err="1">
                <a:latin typeface="Courier New" panose="02070309020205020404" pitchFamily="49" charset="0"/>
                <a:cs typeface="Courier New" panose="02070309020205020404" pitchFamily="49" charset="0"/>
              </a:rPr>
              <a:t>nrCoins</a:t>
            </a:r>
            <a:r>
              <a:rPr lang="en-US" sz="2200" b="1" dirty="0">
                <a:latin typeface="Courier New" panose="02070309020205020404" pitchFamily="49" charset="0"/>
                <a:cs typeface="Courier New" panose="02070309020205020404" pitchFamily="49" charset="0"/>
              </a:rPr>
              <a:t>;</a:t>
            </a:r>
            <a:endParaRPr lang="en-US" sz="2200" b="1" dirty="0">
              <a:latin typeface="Courier New" panose="02070309020205020404" pitchFamily="49" charset="0"/>
              <a:cs typeface="Courier New" panose="02070309020205020404" pitchFamily="49" charset="0"/>
            </a:endParaRPr>
          </a:p>
          <a:p>
            <a:pPr marL="0" indent="0">
              <a:buNone/>
            </a:pPr>
            <a:r>
              <a:rPr lang="en-US" sz="2200" b="1" dirty="0">
                <a:latin typeface="Courier New" panose="02070309020205020404" pitchFamily="49" charset="0"/>
                <a:cs typeface="Courier New" panose="02070309020205020404" pitchFamily="49" charset="0"/>
              </a:rPr>
              <a:t>}</a:t>
            </a:r>
            <a:endParaRPr lang="en-US" sz="2200" b="1" dirty="0">
              <a:latin typeface="Courier New" panose="02070309020205020404" pitchFamily="49" charset="0"/>
              <a:cs typeface="Courier New" panose="02070309020205020404" pitchFamily="49" charset="0"/>
            </a:endParaRPr>
          </a:p>
          <a:p>
            <a:endParaRPr lang="en-US" b="1" dirty="0">
              <a:cs typeface="Courier New" panose="02070309020205020404" pitchFamily="49" charset="0"/>
            </a:endParaRPr>
          </a:p>
        </p:txBody>
      </p:sp>
      <p:sp>
        <p:nvSpPr>
          <p:cNvPr id="4" name="Ink 3"/>
          <p:cNvSpPr/>
          <p:nvPr/>
        </p:nvSpPr>
        <p:spPr bwMode="auto">
          <a:xfrm>
            <a:off x="3254760" y="3978360"/>
            <a:ext cx="4550760" cy="77400"/>
          </a:xfrm>
          <a:prstGeom prst="rect">
            <a:avLst/>
          </a:prstGeom>
        </p:spPr>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185"/>
    </mc:Choice>
    <mc:Fallback>
      <p:transition spd="slow" advTm="331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Comment</a:t>
            </a:r>
            <a:endParaRPr lang="en-US" dirty="0"/>
          </a:p>
        </p:txBody>
      </p:sp>
      <p:sp>
        <p:nvSpPr>
          <p:cNvPr id="3" name="Content Placeholder 2"/>
          <p:cNvSpPr>
            <a:spLocks noGrp="1"/>
          </p:cNvSpPr>
          <p:nvPr>
            <p:ph idx="1"/>
          </p:nvPr>
        </p:nvSpPr>
        <p:spPr/>
        <p:txBody>
          <a:bodyPr/>
          <a:lstStyle/>
          <a:p>
            <a:r>
              <a:rPr lang="en-US" dirty="0"/>
              <a:t>The above equations tell us the minimum number of coins we need.</a:t>
            </a:r>
            <a:endParaRPr lang="en-US" dirty="0"/>
          </a:p>
          <a:p>
            <a:r>
              <a:rPr lang="en-US" dirty="0"/>
              <a:t>A practical solution would also have to tell us which coins were used.</a:t>
            </a:r>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340"/>
    </mc:Choice>
    <mc:Fallback>
      <p:transition spd="slow" advTm="213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7645</Words>
  <Application>WPS Presentation</Application>
  <PresentationFormat>On-screen Show (4:3)</PresentationFormat>
  <Paragraphs>214</Paragraphs>
  <Slides>25</Slides>
  <Notes>1</Notes>
  <HiddenSlides>0</HiddenSlides>
  <MMClips>75</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3</vt:i4>
      </vt:variant>
      <vt:variant>
        <vt:lpstr>幻灯片标题</vt:lpstr>
      </vt:variant>
      <vt:variant>
        <vt:i4>25</vt:i4>
      </vt:variant>
    </vt:vector>
  </HeadingPairs>
  <TitlesOfParts>
    <vt:vector size="41" baseType="lpstr">
      <vt:lpstr>Arial</vt:lpstr>
      <vt:lpstr>SimSun</vt:lpstr>
      <vt:lpstr>Wingdings</vt:lpstr>
      <vt:lpstr>Calibri</vt:lpstr>
      <vt:lpstr>Microsoft YaHei</vt:lpstr>
      <vt:lpstr>Arial Unicode MS</vt:lpstr>
      <vt:lpstr>Calibri</vt:lpstr>
      <vt:lpstr>Courier New</vt:lpstr>
      <vt:lpstr>Symbol</vt:lpstr>
      <vt:lpstr>Times New Roman</vt:lpstr>
      <vt:lpstr>Symbol</vt:lpstr>
      <vt:lpstr>Times New Roman</vt:lpstr>
      <vt:lpstr>Office Theme</vt:lpstr>
      <vt:lpstr>Equation.DSMT4</vt:lpstr>
      <vt:lpstr>Equation.DSMT4</vt:lpstr>
      <vt:lpstr>Equation.3</vt:lpstr>
      <vt:lpstr>Brute Force Rod Cutting Algorithm</vt:lpstr>
      <vt:lpstr>Bottom up – Rod Cutting </vt:lpstr>
      <vt:lpstr>Top Down</vt:lpstr>
      <vt:lpstr>Coin changing</vt:lpstr>
      <vt:lpstr>Coin changing</vt:lpstr>
      <vt:lpstr>Formulation of Coin Changing Program I</vt:lpstr>
      <vt:lpstr>Formulation of Coin Changing Program II</vt:lpstr>
      <vt:lpstr>Brute Force Coin Changing Algorithm</vt:lpstr>
      <vt:lpstr>Comment</vt:lpstr>
      <vt:lpstr>Optimal Substructure</vt:lpstr>
      <vt:lpstr>Overlapping Subproblems</vt:lpstr>
      <vt:lpstr>Longest Common Subsequence</vt:lpstr>
      <vt:lpstr>Longest Common Subsequence II</vt:lpstr>
      <vt:lpstr>Longest Common Subsequence III</vt:lpstr>
      <vt:lpstr>Longest Common Subsequence IV</vt:lpstr>
      <vt:lpstr>Longest Common Subsequence V</vt:lpstr>
      <vt:lpstr>Longest Common Subsequence VI</vt:lpstr>
      <vt:lpstr>Longest Common Subsequence VII</vt:lpstr>
      <vt:lpstr>Edit Distance I</vt:lpstr>
      <vt:lpstr>Edit Distance II</vt:lpstr>
      <vt:lpstr>Edit Distance III - Aside</vt:lpstr>
      <vt:lpstr>Edit Distance IV</vt:lpstr>
      <vt:lpstr>Edit Distance V</vt:lpstr>
      <vt:lpstr>Edit Distance VI</vt:lpstr>
      <vt:lpstr>Edit Distance VII</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ICS 340</dc:title>
  <dc:creator>Administrator</dc:creator>
  <cp:lastModifiedBy>pink5</cp:lastModifiedBy>
  <cp:revision>203</cp:revision>
  <dcterms:created xsi:type="dcterms:W3CDTF">2015-02-02T20:26:00Z</dcterms:created>
  <dcterms:modified xsi:type="dcterms:W3CDTF">2021-05-07T03:39:57Z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1033-11.2.0.10114</vt:lpwstr>
  </property>
</Properties>
</file>

<file path=docProps/thumbnail.jpeg>
</file>